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64" r:id="rId2"/>
    <p:sldId id="256" r:id="rId3"/>
    <p:sldId id="265" r:id="rId4"/>
    <p:sldId id="270" r:id="rId5"/>
    <p:sldId id="279" r:id="rId6"/>
    <p:sldId id="262" r:id="rId7"/>
    <p:sldId id="280" r:id="rId8"/>
    <p:sldId id="277" r:id="rId9"/>
    <p:sldId id="266" r:id="rId10"/>
    <p:sldId id="274" r:id="rId11"/>
    <p:sldId id="273" r:id="rId12"/>
    <p:sldId id="331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33" r:id="rId24"/>
    <p:sldId id="306" r:id="rId25"/>
    <p:sldId id="332" r:id="rId26"/>
    <p:sldId id="308" r:id="rId27"/>
    <p:sldId id="309" r:id="rId28"/>
    <p:sldId id="310" r:id="rId29"/>
    <p:sldId id="327" r:id="rId30"/>
  </p:sldIdLst>
  <p:sldSz cx="12801600" cy="9601200" type="A3"/>
  <p:notesSz cx="67818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830AAD6-1459-4C9F-9E53-B1B472D7058F}">
          <p14:sldIdLst>
            <p14:sldId id="264"/>
            <p14:sldId id="256"/>
            <p14:sldId id="265"/>
            <p14:sldId id="270"/>
            <p14:sldId id="279"/>
            <p14:sldId id="262"/>
            <p14:sldId id="280"/>
            <p14:sldId id="277"/>
            <p14:sldId id="266"/>
            <p14:sldId id="274"/>
            <p14:sldId id="273"/>
            <p14:sldId id="331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33"/>
            <p14:sldId id="306"/>
            <p14:sldId id="332"/>
            <p14:sldId id="308"/>
            <p14:sldId id="309"/>
            <p14:sldId id="310"/>
            <p14:sldId id="32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505"/>
    <a:srgbClr val="FFFFFF"/>
    <a:srgbClr val="357FC2"/>
    <a:srgbClr val="D26317"/>
    <a:srgbClr val="D93A05"/>
    <a:srgbClr val="365DA2"/>
    <a:srgbClr val="AF0A0A"/>
    <a:srgbClr val="255683"/>
    <a:srgbClr val="A40505"/>
    <a:srgbClr val="2B5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464" y="-72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8056"/>
          </a:xfrm>
          <a:prstGeom prst="rect">
            <a:avLst/>
          </a:prstGeom>
        </p:spPr>
        <p:txBody>
          <a:bodyPr vert="horz" lIns="95556" tIns="47779" rIns="95556" bIns="47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98056"/>
          </a:xfrm>
          <a:prstGeom prst="rect">
            <a:avLst/>
          </a:prstGeom>
        </p:spPr>
        <p:txBody>
          <a:bodyPr vert="horz" lIns="95556" tIns="47779" rIns="95556" bIns="47779" rtlCol="0"/>
          <a:lstStyle>
            <a:lvl1pPr algn="r">
              <a:defRPr sz="1200"/>
            </a:lvl1pPr>
          </a:lstStyle>
          <a:p>
            <a:fld id="{3553C214-65A4-4E02-9286-AB30B51EDB0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6" tIns="47779" rIns="95556" bIns="47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180" y="4777194"/>
            <a:ext cx="5425440" cy="3908614"/>
          </a:xfrm>
          <a:prstGeom prst="rect">
            <a:avLst/>
          </a:prstGeom>
        </p:spPr>
        <p:txBody>
          <a:bodyPr vert="horz" lIns="95556" tIns="47779" rIns="95556" bIns="477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8055"/>
          </a:xfrm>
          <a:prstGeom prst="rect">
            <a:avLst/>
          </a:prstGeom>
        </p:spPr>
        <p:txBody>
          <a:bodyPr vert="horz" lIns="95556" tIns="47779" rIns="95556" bIns="47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1451" y="9428585"/>
            <a:ext cx="2938780" cy="498055"/>
          </a:xfrm>
          <a:prstGeom prst="rect">
            <a:avLst/>
          </a:prstGeom>
        </p:spPr>
        <p:txBody>
          <a:bodyPr vert="horz" lIns="95556" tIns="47779" rIns="95556" bIns="47779" rtlCol="0" anchor="b"/>
          <a:lstStyle>
            <a:lvl1pPr algn="r">
              <a:defRPr sz="1200"/>
            </a:lvl1pPr>
          </a:lstStyle>
          <a:p>
            <a:fld id="{C65B2D08-7C26-418E-993D-688B352CD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60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B2D08-7C26-418E-993D-688B352CDC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810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B2D08-7C26-418E-993D-688B352CDC0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55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B2D08-7C26-418E-993D-688B352CDC0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09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B2D08-7C26-418E-993D-688B352CDC0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90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29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3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53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77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466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8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27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27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85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78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52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91811-0462-4F97-9164-6F65F4CE90DF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BA4ED-2805-4C1B-A446-2144ADDF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59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фон.JPG">
            <a:extLst>
              <a:ext uri="{FF2B5EF4-FFF2-40B4-BE49-F238E27FC236}">
                <a16:creationId xmlns="" xmlns:a16="http://schemas.microsoft.com/office/drawing/2014/main" id="{CCF30DE0-CAD9-4D4E-ACC2-F32CA0BC8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" y="4"/>
            <a:ext cx="12801600" cy="9601200"/>
          </a:xfrm>
          <a:prstGeom prst="rect">
            <a:avLst/>
          </a:prstGeom>
        </p:spPr>
      </p:pic>
      <p:pic>
        <p:nvPicPr>
          <p:cNvPr id="4" name="Рисунок 3" descr="1.JPG">
            <a:extLst>
              <a:ext uri="{FF2B5EF4-FFF2-40B4-BE49-F238E27FC236}">
                <a16:creationId xmlns="" xmlns:a16="http://schemas.microsoft.com/office/drawing/2014/main" id="{D9F74363-0257-4EA1-937B-FD0F3CD61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"/>
            <a:ext cx="1865871" cy="9601196"/>
          </a:xfrm>
          <a:prstGeom prst="rect">
            <a:avLst/>
          </a:prstGeom>
        </p:spPr>
      </p:pic>
      <p:pic>
        <p:nvPicPr>
          <p:cNvPr id="5" name="Содержимое 3" descr="герб.JPG">
            <a:extLst>
              <a:ext uri="{FF2B5EF4-FFF2-40B4-BE49-F238E27FC236}">
                <a16:creationId xmlns="" xmlns:a16="http://schemas.microsoft.com/office/drawing/2014/main" id="{F5A1E199-A7C8-4602-894F-28BAB6B72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"/>
            <a:ext cx="1843065" cy="2624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1544" y="415016"/>
            <a:ext cx="77408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проведения 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 огня зимней «Универсиады-2019»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города Красноярска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maks\Desktop\универсиада 2019\IMG_423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0" y="3271236"/>
            <a:ext cx="10119359" cy="56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9518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этапа передачи огня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90" y="1438186"/>
            <a:ext cx="8879342" cy="7742390"/>
          </a:xfrm>
        </p:spPr>
      </p:pic>
    </p:spTree>
    <p:extLst>
      <p:ext uri="{BB962C8B-B14F-4D97-AF65-F5344CB8AC3E}">
        <p14:creationId xmlns:p14="http://schemas.microsoft.com/office/powerpoint/2010/main" val="8287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896" y="329185"/>
            <a:ext cx="10582656" cy="8412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Состав кортежа Эстафеты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341120"/>
            <a:ext cx="12470524" cy="8780342"/>
          </a:xfrm>
        </p:spPr>
      </p:pic>
    </p:spTree>
    <p:extLst>
      <p:ext uri="{BB962C8B-B14F-4D97-AF65-F5344CB8AC3E}">
        <p14:creationId xmlns:p14="http://schemas.microsoft.com/office/powerpoint/2010/main" val="343595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8579" y="693683"/>
            <a:ext cx="11041380" cy="81432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6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6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6600" b="1" dirty="0" smtClean="0">
                <a:solidFill>
                  <a:srgbClr val="FF0000"/>
                </a:solidFill>
                <a:cs typeface="DokChampa" panose="020B0604020202020204" pitchFamily="34" charset="-34"/>
              </a:rPr>
              <a:t>Расстановка зрителей и слотов передачи эстафеты по маршруту</a:t>
            </a:r>
            <a:endParaRPr lang="ru-RU" sz="6600" b="1" dirty="0">
              <a:solidFill>
                <a:srgbClr val="FF0000"/>
              </a:solidFill>
              <a:cs typeface="DokChamp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5919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zerskih\Desktop\Расположение зрителей на карте\Заготовки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4" y="2078697"/>
            <a:ext cx="12076386" cy="676575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3048302"/>
              </p:ext>
            </p:extLst>
          </p:nvPr>
        </p:nvGraphicFramePr>
        <p:xfrm>
          <a:off x="394139" y="163285"/>
          <a:ext cx="12092152" cy="2025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7210"/>
                <a:gridCol w="7564942"/>
              </a:tblGrid>
              <a:tr h="372743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ответственности. Расстояние: 560 м</a:t>
                      </a:r>
                    </a:p>
                  </a:txBody>
                  <a:tcPr marL="128016" marR="128016" marT="64008" marB="64008"/>
                </a:tc>
              </a:tr>
              <a:tr h="15926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ФГАОУ ВО «СФУ»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Администрация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Октябрьского района</a:t>
                      </a:r>
                      <a:endParaRPr lang="ru-RU" sz="1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 </a:t>
                      </a: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Шараев Денис Игоревич – 8-913-538-77-85 +</a:t>
                      </a:r>
                      <a:b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МБУ «СШОР по конькобежному спорту»  - Манько Григорий Сергеевич – </a:t>
                      </a:r>
                      <a:b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8-913-586-11-15 (стартовая 950 чел.) и </a:t>
                      </a:r>
                      <a:b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МАУ «СШОР «Сибиряк» - Авербах Степан Викторович</a:t>
                      </a:r>
                      <a:r>
                        <a:rPr lang="ru-RU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8-960-755-95-11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Селюков Игорь Сергеевич -  8-902-918-07-40 </a:t>
                      </a:r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(1000 человек после старта</a:t>
                      </a:r>
                      <a:r>
                        <a:rPr lang="ru-RU" sz="1400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 схеме</a:t>
                      </a:r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200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830567" y="4800600"/>
            <a:ext cx="2444083" cy="2808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416411">
            <a:off x="880811" y="4371290"/>
            <a:ext cx="2376139" cy="4370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СФУ (350 </a:t>
            </a:r>
            <a:r>
              <a:rPr lang="ru-RU" sz="2000" b="1" dirty="0">
                <a:solidFill>
                  <a:srgbClr val="FF0000"/>
                </a:solidFill>
              </a:rPr>
              <a:t>чел.)</a:t>
            </a:r>
          </a:p>
        </p:txBody>
      </p:sp>
      <p:sp>
        <p:nvSpPr>
          <p:cNvPr id="14" name="Прямоугольник 13"/>
          <p:cNvSpPr/>
          <p:nvPr/>
        </p:nvSpPr>
        <p:spPr>
          <a:xfrm rot="449134">
            <a:off x="1057806" y="5682731"/>
            <a:ext cx="806490" cy="4193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ru-RU" sz="1700" dirty="0"/>
              <a:t>Сцена</a:t>
            </a:r>
          </a:p>
        </p:txBody>
      </p:sp>
      <p:sp>
        <p:nvSpPr>
          <p:cNvPr id="16" name="TextBox 15"/>
          <p:cNvSpPr txBox="1"/>
          <p:nvPr/>
        </p:nvSpPr>
        <p:spPr>
          <a:xfrm rot="266720">
            <a:off x="3279171" y="5928316"/>
            <a:ext cx="8254169" cy="49859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      КрасГАУ </a:t>
            </a:r>
            <a:r>
              <a:rPr lang="ru-RU" sz="2400" b="1" dirty="0">
                <a:solidFill>
                  <a:srgbClr val="FF0000"/>
                </a:solidFill>
              </a:rPr>
              <a:t>(600 чел</a:t>
            </a:r>
            <a:r>
              <a:rPr lang="ru-RU" sz="2400" b="1" dirty="0" smtClean="0">
                <a:solidFill>
                  <a:srgbClr val="FF0000"/>
                </a:solidFill>
              </a:rPr>
              <a:t>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479622">
            <a:off x="593337" y="5252522"/>
            <a:ext cx="2511799" cy="7448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СФУ </a:t>
            </a:r>
            <a:r>
              <a:rPr lang="ru-RU" sz="2000" b="1" dirty="0" smtClean="0">
                <a:solidFill>
                  <a:srgbClr val="FF0000"/>
                </a:solidFill>
              </a:rPr>
              <a:t>300 чел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Гимн № 13 (300 чел)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6705601" y="5455921"/>
            <a:ext cx="5242525" cy="279301"/>
          </a:xfrm>
          <a:custGeom>
            <a:avLst/>
            <a:gdLst>
              <a:gd name="connsiteX0" fmla="*/ 0 w 3744661"/>
              <a:gd name="connsiteY0" fmla="*/ 0 h 199501"/>
              <a:gd name="connsiteX1" fmla="*/ 892629 w 3744661"/>
              <a:gd name="connsiteY1" fmla="*/ 108857 h 199501"/>
              <a:gd name="connsiteX2" fmla="*/ 1186543 w 3744661"/>
              <a:gd name="connsiteY2" fmla="*/ 119743 h 199501"/>
              <a:gd name="connsiteX3" fmla="*/ 2830286 w 3744661"/>
              <a:gd name="connsiteY3" fmla="*/ 130628 h 199501"/>
              <a:gd name="connsiteX4" fmla="*/ 3657600 w 3744661"/>
              <a:gd name="connsiteY4" fmla="*/ 195943 h 199501"/>
              <a:gd name="connsiteX5" fmla="*/ 3679372 w 3744661"/>
              <a:gd name="connsiteY5" fmla="*/ 185057 h 19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4661" h="199501">
                <a:moveTo>
                  <a:pt x="0" y="0"/>
                </a:moveTo>
                <a:lnTo>
                  <a:pt x="892629" y="108857"/>
                </a:lnTo>
                <a:cubicBezTo>
                  <a:pt x="1090386" y="128814"/>
                  <a:pt x="1186543" y="119743"/>
                  <a:pt x="1186543" y="119743"/>
                </a:cubicBezTo>
                <a:lnTo>
                  <a:pt x="2830286" y="130628"/>
                </a:lnTo>
                <a:cubicBezTo>
                  <a:pt x="3242129" y="143328"/>
                  <a:pt x="3516086" y="186871"/>
                  <a:pt x="3657600" y="195943"/>
                </a:cubicBezTo>
                <a:cubicBezTo>
                  <a:pt x="3799114" y="205015"/>
                  <a:pt x="3739243" y="195036"/>
                  <a:pt x="3679372" y="185057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3455495" y="5468326"/>
            <a:ext cx="8431706" cy="603779"/>
          </a:xfrm>
          <a:custGeom>
            <a:avLst/>
            <a:gdLst>
              <a:gd name="connsiteX0" fmla="*/ 0 w 6585857"/>
              <a:gd name="connsiteY0" fmla="*/ 0 h 511628"/>
              <a:gd name="connsiteX1" fmla="*/ 1774371 w 6585857"/>
              <a:gd name="connsiteY1" fmla="*/ 206828 h 511628"/>
              <a:gd name="connsiteX2" fmla="*/ 3886200 w 6585857"/>
              <a:gd name="connsiteY2" fmla="*/ 457200 h 511628"/>
              <a:gd name="connsiteX3" fmla="*/ 5540829 w 6585857"/>
              <a:gd name="connsiteY3" fmla="*/ 457200 h 511628"/>
              <a:gd name="connsiteX4" fmla="*/ 6585857 w 6585857"/>
              <a:gd name="connsiteY4" fmla="*/ 511628 h 511628"/>
              <a:gd name="connsiteX5" fmla="*/ 6585857 w 6585857"/>
              <a:gd name="connsiteY5" fmla="*/ 511628 h 51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5857" h="511628">
                <a:moveTo>
                  <a:pt x="0" y="0"/>
                </a:moveTo>
                <a:lnTo>
                  <a:pt x="1774371" y="206828"/>
                </a:lnTo>
                <a:cubicBezTo>
                  <a:pt x="2422071" y="283028"/>
                  <a:pt x="3258457" y="415471"/>
                  <a:pt x="3886200" y="457200"/>
                </a:cubicBezTo>
                <a:cubicBezTo>
                  <a:pt x="4513943" y="498929"/>
                  <a:pt x="5090886" y="448129"/>
                  <a:pt x="5540829" y="457200"/>
                </a:cubicBezTo>
                <a:cubicBezTo>
                  <a:pt x="5990772" y="466271"/>
                  <a:pt x="6585857" y="511628"/>
                  <a:pt x="6585857" y="511628"/>
                </a:cubicBezTo>
                <a:lnTo>
                  <a:pt x="6585857" y="511628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ru-RU"/>
          </a:p>
        </p:txBody>
      </p:sp>
      <p:sp>
        <p:nvSpPr>
          <p:cNvPr id="2" name="5-конечная звезда 1"/>
          <p:cNvSpPr/>
          <p:nvPr/>
        </p:nvSpPr>
        <p:spPr>
          <a:xfrm>
            <a:off x="6190805" y="5355061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8455784" y="5561801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11385716" y="5590724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274650" y="5093445"/>
            <a:ext cx="3430951" cy="36247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18521" y="5093445"/>
            <a:ext cx="2636974" cy="3600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28745" y="5787003"/>
            <a:ext cx="103351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2 слот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 rot="10959050" flipH="1" flipV="1">
            <a:off x="11537454" y="5235311"/>
            <a:ext cx="80093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4</a:t>
            </a:r>
            <a:r>
              <a:rPr lang="ru-RU" b="1" dirty="0" smtClean="0"/>
              <a:t> слот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934479" y="5992948"/>
            <a:ext cx="784767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/>
              <a:t>3</a:t>
            </a:r>
            <a:r>
              <a:rPr lang="ru-RU" b="1" dirty="0" smtClean="0"/>
              <a:t> слот</a:t>
            </a:r>
            <a:endParaRPr lang="ru-RU" b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804661"/>
              </p:ext>
            </p:extLst>
          </p:nvPr>
        </p:nvGraphicFramePr>
        <p:xfrm>
          <a:off x="425669" y="2222937"/>
          <a:ext cx="12076386" cy="1612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808"/>
                <a:gridCol w="3807215"/>
                <a:gridCol w="1411712"/>
                <a:gridCol w="5055903"/>
                <a:gridCol w="1263748"/>
              </a:tblGrid>
              <a:tr h="278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№ </a:t>
                      </a:r>
                      <a:r>
                        <a:rPr lang="ru-RU" sz="1200" dirty="0" smtClean="0">
                          <a:effectLst/>
                        </a:rPr>
                        <a:t>слота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Адрес старта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Время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Адрес финиша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Дистанция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библиотека СФУ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12:00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74г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300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74г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12:02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Пр-т Свободный, 74н ст49 (перекресток)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145 м.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74н ст49 (перекресток)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12:04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77а ст86с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165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Пр-т Свободный, 77а ст86с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12:06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Пр-т Свободный, ост. Сады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156 м.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 rot="304866">
            <a:off x="3683575" y="4769058"/>
            <a:ext cx="8440977" cy="56015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СФУ (300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чел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.) </a:t>
            </a:r>
            <a:r>
              <a:rPr lang="ru-RU" sz="2800" b="1" dirty="0" smtClean="0">
                <a:solidFill>
                  <a:srgbClr val="FF0000"/>
                </a:solidFill>
              </a:rPr>
              <a:t>КрИЖТ-</a:t>
            </a:r>
            <a:r>
              <a:rPr lang="ru-RU" sz="2800" b="1" dirty="0" err="1" smtClean="0">
                <a:solidFill>
                  <a:srgbClr val="FF0000"/>
                </a:solidFill>
              </a:rPr>
              <a:t>ИрГУПС</a:t>
            </a:r>
            <a:r>
              <a:rPr lang="ru-RU" sz="2800" b="1" dirty="0" smtClean="0">
                <a:solidFill>
                  <a:srgbClr val="FF0000"/>
                </a:solidFill>
              </a:rPr>
              <a:t>  (100 чел.)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zerskih\Desktop\Расположение зрителей на карте\Заготовки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1" y="2319035"/>
            <a:ext cx="11536998" cy="635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5076497" y="4705191"/>
            <a:ext cx="2939863" cy="960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024909" y="4800601"/>
            <a:ext cx="3618073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662674" y="3994110"/>
            <a:ext cx="3528392" cy="3024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77282">
            <a:off x="1667347" y="3545479"/>
            <a:ext cx="9916480" cy="437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                                КРАССПОРТ </a:t>
            </a:r>
            <a:r>
              <a:rPr lang="ru-RU" sz="2000" b="1" dirty="0">
                <a:solidFill>
                  <a:srgbClr val="FF0000"/>
                </a:solidFill>
              </a:rPr>
              <a:t>(500 чел.)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31066" y="5098835"/>
            <a:ext cx="3558015" cy="74481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         УСЗН Октябрьского района 200 чел.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5227321" y="4312920"/>
            <a:ext cx="6461760" cy="30481"/>
          </a:xfrm>
          <a:custGeom>
            <a:avLst/>
            <a:gdLst>
              <a:gd name="connsiteX0" fmla="*/ 0 w 4615543"/>
              <a:gd name="connsiteY0" fmla="*/ 10886 h 21772"/>
              <a:gd name="connsiteX1" fmla="*/ 4615543 w 4615543"/>
              <a:gd name="connsiteY1" fmla="*/ 0 h 21772"/>
              <a:gd name="connsiteX2" fmla="*/ 4615543 w 4615543"/>
              <a:gd name="connsiteY2" fmla="*/ 0 h 21772"/>
              <a:gd name="connsiteX3" fmla="*/ 4495800 w 4615543"/>
              <a:gd name="connsiteY3" fmla="*/ 21772 h 2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5543" h="21772">
                <a:moveTo>
                  <a:pt x="0" y="10886"/>
                </a:moveTo>
                <a:lnTo>
                  <a:pt x="4615543" y="0"/>
                </a:lnTo>
                <a:lnTo>
                  <a:pt x="4615543" y="0"/>
                </a:lnTo>
                <a:lnTo>
                  <a:pt x="4495800" y="21772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3731384" y="4169980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6852957" y="4358350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9408248" y="4358350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675910"/>
              </p:ext>
            </p:extLst>
          </p:nvPr>
        </p:nvGraphicFramePr>
        <p:xfrm>
          <a:off x="654561" y="128425"/>
          <a:ext cx="11516197" cy="1681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6984"/>
                <a:gridCol w="7299213"/>
              </a:tblGrid>
              <a:tr h="456371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ответственности.  Расстояние: 620м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ФГАОУ ВО «СФУ»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Октябрьский район  </a:t>
                      </a:r>
                      <a:endParaRPr lang="ru-RU" sz="1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1000 чел. Ответственный: МАУ «СШОР «Рассвет» - </a:t>
                      </a:r>
                      <a:r>
                        <a:rPr lang="ru-RU" sz="180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Литенко</a:t>
                      </a:r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Юлия Сергеевна 8-923-354-16-56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Осмехин</a:t>
                      </a:r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Дмитрий Александрович 8-923-309-33-93</a:t>
                      </a:r>
                    </a:p>
                    <a:p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Лазаренко Алексей Павлович 8-923-282-64-85</a:t>
                      </a: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16" name="5-конечная звезда 15"/>
          <p:cNvSpPr/>
          <p:nvPr/>
        </p:nvSpPr>
        <p:spPr>
          <a:xfrm>
            <a:off x="11471532" y="4358350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662674" y="4516821"/>
            <a:ext cx="3413823" cy="1857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8794">
            <a:off x="1086837" y="4577802"/>
            <a:ext cx="3988986" cy="166814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 </a:t>
            </a:r>
            <a:r>
              <a:rPr lang="ru-RU" sz="2000" b="1" dirty="0" err="1" smtClean="0"/>
              <a:t>Леруа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Мерлен</a:t>
            </a:r>
            <a:r>
              <a:rPr lang="ru-RU" sz="2000" b="1" dirty="0" smtClean="0"/>
              <a:t> (10ч.), Данон (20ч.), ТОГГ (25ч.), </a:t>
            </a:r>
            <a:r>
              <a:rPr lang="ru-RU" sz="2000" b="1" dirty="0">
                <a:solidFill>
                  <a:srgbClr val="FF0000"/>
                </a:solidFill>
              </a:rPr>
              <a:t>ИФНС России по </a:t>
            </a:r>
            <a:r>
              <a:rPr lang="ru-RU" sz="2000" b="1" dirty="0" err="1">
                <a:solidFill>
                  <a:srgbClr val="FF0000"/>
                </a:solidFill>
              </a:rPr>
              <a:t>Окт</a:t>
            </a:r>
            <a:r>
              <a:rPr lang="ru-RU" sz="2000" b="1" dirty="0">
                <a:solidFill>
                  <a:srgbClr val="FF0000"/>
                </a:solidFill>
              </a:rPr>
              <a:t> району </a:t>
            </a:r>
            <a:r>
              <a:rPr lang="ru-RU" sz="2000" b="1" dirty="0" smtClean="0">
                <a:solidFill>
                  <a:srgbClr val="FF0000"/>
                </a:solidFill>
              </a:rPr>
              <a:t>(33 ч.)</a:t>
            </a:r>
            <a:r>
              <a:rPr lang="ru-RU" sz="2000" b="1" dirty="0" smtClean="0"/>
              <a:t>, Полюс (5ч.), Знак (5ч.) </a:t>
            </a:r>
            <a:r>
              <a:rPr lang="ru-RU" sz="2000" b="1" dirty="0"/>
              <a:t>Сбербанк </a:t>
            </a:r>
            <a:r>
              <a:rPr lang="ru-RU" sz="2000" b="1" dirty="0" smtClean="0"/>
              <a:t> (</a:t>
            </a:r>
            <a:r>
              <a:rPr lang="ru-RU" sz="2000" b="1" dirty="0"/>
              <a:t>50 чел</a:t>
            </a:r>
            <a:r>
              <a:rPr lang="ru-RU" sz="2000" b="1" dirty="0" smtClean="0"/>
              <a:t>.). ВСЕГО – 148 чел.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 rot="10959050" flipH="1" flipV="1">
            <a:off x="11822545" y="3908889"/>
            <a:ext cx="80093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8 слот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 rot="10959050" flipH="1" flipV="1">
            <a:off x="9877721" y="4314867"/>
            <a:ext cx="80093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7 слот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 rot="10959050" flipH="1" flipV="1">
            <a:off x="7087672" y="3950421"/>
            <a:ext cx="80093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6 слот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 rot="10959050" flipH="1" flipV="1">
            <a:off x="3884162" y="3782325"/>
            <a:ext cx="80093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 слот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 rot="10959050" flipH="1" flipV="1">
            <a:off x="1104469" y="3741951"/>
            <a:ext cx="80093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4</a:t>
            </a:r>
            <a:r>
              <a:rPr lang="ru-RU" b="1" dirty="0" smtClean="0"/>
              <a:t> слот</a:t>
            </a:r>
            <a:endParaRPr lang="ru-RU" b="1" dirty="0"/>
          </a:p>
        </p:txBody>
      </p:sp>
      <p:sp>
        <p:nvSpPr>
          <p:cNvPr id="33" name="5-конечная звезда 32"/>
          <p:cNvSpPr/>
          <p:nvPr/>
        </p:nvSpPr>
        <p:spPr>
          <a:xfrm>
            <a:off x="1333485" y="4135087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914750"/>
              </p:ext>
            </p:extLst>
          </p:nvPr>
        </p:nvGraphicFramePr>
        <p:xfrm>
          <a:off x="654562" y="1740647"/>
          <a:ext cx="11540962" cy="1857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3964"/>
                <a:gridCol w="2916950"/>
                <a:gridCol w="1709694"/>
                <a:gridCol w="5412020"/>
                <a:gridCol w="988334"/>
              </a:tblGrid>
              <a:tr h="260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№ </a:t>
                      </a:r>
                      <a:r>
                        <a:rPr lang="ru-RU" sz="1200" dirty="0" smtClean="0">
                          <a:effectLst/>
                        </a:rPr>
                        <a:t>слота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Адрес старта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Адрес финиша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Дистанция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Пр-т Свободный, 77а ст86с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12:06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Пр-т Свободный, ост. Сады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156 м.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Пр-т Свободный, ост. Сады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12:08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Пр-т Свободный, 74а (перекресток)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133 м.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Пр-т Свободный, 74а (перекресток)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12:10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Свободный, 77а/421т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155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Свободный, 77а/421т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12:12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Свободный, 77а/1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138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Пр-т Свободный, 77а/1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12:14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Свободный, 77 (выезд с заправки)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150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 rot="205277">
            <a:off x="5350250" y="5028114"/>
            <a:ext cx="2392357" cy="744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/>
              <a:t>КАТТ (100 ч.)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УК, ТСЖ (50 чел</a:t>
            </a:r>
            <a:r>
              <a:rPr lang="ru-RU" sz="2000" b="1" dirty="0" smtClean="0">
                <a:solidFill>
                  <a:srgbClr val="FF0000"/>
                </a:solidFill>
              </a:rPr>
              <a:t>.)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zerskih\Desktop\Расположение зрителей на карте\Заготовки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1" y="2179509"/>
            <a:ext cx="11843703" cy="64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632981" y="3933719"/>
            <a:ext cx="24458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109223" y="4133674"/>
            <a:ext cx="1710442" cy="1628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3078858" y="3933719"/>
            <a:ext cx="2212783" cy="331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5305105" y="3927140"/>
            <a:ext cx="2318894" cy="197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7589332" y="3946923"/>
            <a:ext cx="2516280" cy="16977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>
            <a:stCxn id="38" idx="3"/>
          </p:cNvCxnSpPr>
          <p:nvPr/>
        </p:nvCxnSpPr>
        <p:spPr>
          <a:xfrm>
            <a:off x="10173890" y="4422712"/>
            <a:ext cx="1645775" cy="14506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32980" y="2385333"/>
            <a:ext cx="2445876" cy="13603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endParaRPr lang="ru-RU" sz="2000" b="1" dirty="0"/>
          </a:p>
          <a:p>
            <a:r>
              <a:rPr lang="ru-RU" sz="2000" b="1" dirty="0"/>
              <a:t>СШОР по горнолыжному </a:t>
            </a:r>
            <a:r>
              <a:rPr lang="ru-RU" sz="2000" b="1" dirty="0" smtClean="0"/>
              <a:t>спорту(150 </a:t>
            </a:r>
            <a:r>
              <a:rPr lang="ru-RU" sz="2000" b="1" dirty="0"/>
              <a:t>чел.)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353072" y="2426507"/>
            <a:ext cx="2270926" cy="13603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endParaRPr lang="ru-RU" sz="2000" b="1" dirty="0"/>
          </a:p>
          <a:p>
            <a:endParaRPr lang="ru-RU" sz="2000" b="1" dirty="0"/>
          </a:p>
          <a:p>
            <a:r>
              <a:rPr lang="ru-RU" sz="2000" b="1" dirty="0"/>
              <a:t>СШОР по санным  видам (</a:t>
            </a:r>
            <a:r>
              <a:rPr lang="ru-RU" sz="2000" b="1" dirty="0" smtClean="0"/>
              <a:t>150 </a:t>
            </a:r>
            <a:r>
              <a:rPr lang="ru-RU" sz="2000" b="1" dirty="0"/>
              <a:t>чел.)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174841" y="2426509"/>
            <a:ext cx="2116799" cy="136037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endParaRPr lang="ru-RU" sz="2000" b="1" dirty="0"/>
          </a:p>
          <a:p>
            <a:r>
              <a:rPr lang="ru-RU" sz="2000" b="1" dirty="0"/>
              <a:t>СШОР по зимним видам (</a:t>
            </a:r>
            <a:r>
              <a:rPr lang="ru-RU" sz="2000" b="1" dirty="0" smtClean="0"/>
              <a:t>150 </a:t>
            </a:r>
            <a:r>
              <a:rPr lang="ru-RU" sz="2000" b="1" dirty="0"/>
              <a:t>чел.)</a:t>
            </a:r>
          </a:p>
        </p:txBody>
      </p:sp>
      <p:sp>
        <p:nvSpPr>
          <p:cNvPr id="77" name="TextBox 76"/>
          <p:cNvSpPr txBox="1"/>
          <p:nvPr/>
        </p:nvSpPr>
        <p:spPr>
          <a:xfrm rot="206907">
            <a:off x="7719791" y="2456882"/>
            <a:ext cx="2429030" cy="136354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endParaRPr lang="ru-RU" sz="2000" b="1" dirty="0"/>
          </a:p>
          <a:p>
            <a:endParaRPr lang="ru-RU" sz="2000" b="1" dirty="0"/>
          </a:p>
          <a:p>
            <a:r>
              <a:rPr lang="ru-RU" sz="2000" b="1" dirty="0"/>
              <a:t>СШОР по ледовым видам (</a:t>
            </a:r>
            <a:r>
              <a:rPr lang="ru-RU" sz="2000" b="1" dirty="0" smtClean="0"/>
              <a:t>150 </a:t>
            </a:r>
            <a:r>
              <a:rPr lang="ru-RU" sz="2000" b="1" dirty="0"/>
              <a:t>чел.)</a:t>
            </a:r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>
            <a:off x="632982" y="4195733"/>
            <a:ext cx="4693965" cy="5040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5326947" y="4249293"/>
            <a:ext cx="22623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8902732" y="4296545"/>
            <a:ext cx="1202880" cy="1242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7589332" y="4264834"/>
            <a:ext cx="1313400" cy="3171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5353072" y="4708407"/>
            <a:ext cx="2270926" cy="10525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СШОР по волейболу  </a:t>
            </a:r>
          </a:p>
          <a:p>
            <a:r>
              <a:rPr lang="ru-RU" sz="2000" b="1" dirty="0"/>
              <a:t>(</a:t>
            </a:r>
            <a:r>
              <a:rPr lang="ru-RU" sz="2000" b="1" dirty="0" smtClean="0"/>
              <a:t>100 </a:t>
            </a:r>
            <a:r>
              <a:rPr lang="ru-RU" sz="2000" b="1" dirty="0"/>
              <a:t>чел.)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40956" y="4696009"/>
            <a:ext cx="4619990" cy="43704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СШОР имени Б.Х. </a:t>
            </a:r>
            <a:r>
              <a:rPr lang="ru-RU" sz="2000" b="1" dirty="0" err="1"/>
              <a:t>Сайтиева</a:t>
            </a:r>
            <a:r>
              <a:rPr lang="ru-RU" sz="2000" b="1" dirty="0"/>
              <a:t> (200 чел.)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710293" y="4696009"/>
            <a:ext cx="1157757" cy="960263"/>
          </a:xfrm>
          <a:custGeom>
            <a:avLst/>
            <a:gdLst>
              <a:gd name="connsiteX0" fmla="*/ 0 w 1220821"/>
              <a:gd name="connsiteY0" fmla="*/ 0 h 1052596"/>
              <a:gd name="connsiteX1" fmla="*/ 1220821 w 1220821"/>
              <a:gd name="connsiteY1" fmla="*/ 0 h 1052596"/>
              <a:gd name="connsiteX2" fmla="*/ 1220821 w 1220821"/>
              <a:gd name="connsiteY2" fmla="*/ 1052596 h 1052596"/>
              <a:gd name="connsiteX3" fmla="*/ 0 w 1220821"/>
              <a:gd name="connsiteY3" fmla="*/ 1052596 h 1052596"/>
              <a:gd name="connsiteX4" fmla="*/ 0 w 1220821"/>
              <a:gd name="connsiteY4" fmla="*/ 0 h 1052596"/>
              <a:gd name="connsiteX0" fmla="*/ 0 w 1220821"/>
              <a:gd name="connsiteY0" fmla="*/ 0 h 1068362"/>
              <a:gd name="connsiteX1" fmla="*/ 1220821 w 1220821"/>
              <a:gd name="connsiteY1" fmla="*/ 0 h 1068362"/>
              <a:gd name="connsiteX2" fmla="*/ 1047400 w 1220821"/>
              <a:gd name="connsiteY2" fmla="*/ 1068362 h 1068362"/>
              <a:gd name="connsiteX3" fmla="*/ 0 w 1220821"/>
              <a:gd name="connsiteY3" fmla="*/ 1052596 h 1068362"/>
              <a:gd name="connsiteX4" fmla="*/ 0 w 1220821"/>
              <a:gd name="connsiteY4" fmla="*/ 0 h 1068362"/>
              <a:gd name="connsiteX0" fmla="*/ 0 w 1110462"/>
              <a:gd name="connsiteY0" fmla="*/ 0 h 1068362"/>
              <a:gd name="connsiteX1" fmla="*/ 1110462 w 1110462"/>
              <a:gd name="connsiteY1" fmla="*/ 0 h 1068362"/>
              <a:gd name="connsiteX2" fmla="*/ 1047400 w 1110462"/>
              <a:gd name="connsiteY2" fmla="*/ 1068362 h 1068362"/>
              <a:gd name="connsiteX3" fmla="*/ 0 w 1110462"/>
              <a:gd name="connsiteY3" fmla="*/ 1052596 h 1068362"/>
              <a:gd name="connsiteX4" fmla="*/ 0 w 1110462"/>
              <a:gd name="connsiteY4" fmla="*/ 0 h 1068362"/>
              <a:gd name="connsiteX0" fmla="*/ 0 w 1157758"/>
              <a:gd name="connsiteY0" fmla="*/ 0 h 1068362"/>
              <a:gd name="connsiteX1" fmla="*/ 1157758 w 1157758"/>
              <a:gd name="connsiteY1" fmla="*/ 0 h 1068362"/>
              <a:gd name="connsiteX2" fmla="*/ 1047400 w 1157758"/>
              <a:gd name="connsiteY2" fmla="*/ 1068362 h 1068362"/>
              <a:gd name="connsiteX3" fmla="*/ 0 w 1157758"/>
              <a:gd name="connsiteY3" fmla="*/ 1052596 h 1068362"/>
              <a:gd name="connsiteX4" fmla="*/ 0 w 1157758"/>
              <a:gd name="connsiteY4" fmla="*/ 0 h 1068362"/>
              <a:gd name="connsiteX0" fmla="*/ 0 w 1205054"/>
              <a:gd name="connsiteY0" fmla="*/ 0 h 1068362"/>
              <a:gd name="connsiteX1" fmla="*/ 1205054 w 1205054"/>
              <a:gd name="connsiteY1" fmla="*/ 0 h 1068362"/>
              <a:gd name="connsiteX2" fmla="*/ 1047400 w 1205054"/>
              <a:gd name="connsiteY2" fmla="*/ 1068362 h 1068362"/>
              <a:gd name="connsiteX3" fmla="*/ 0 w 1205054"/>
              <a:gd name="connsiteY3" fmla="*/ 1052596 h 1068362"/>
              <a:gd name="connsiteX4" fmla="*/ 0 w 1205054"/>
              <a:gd name="connsiteY4" fmla="*/ 0 h 1068362"/>
              <a:gd name="connsiteX0" fmla="*/ 0 w 1252350"/>
              <a:gd name="connsiteY0" fmla="*/ 0 h 1068362"/>
              <a:gd name="connsiteX1" fmla="*/ 1252350 w 1252350"/>
              <a:gd name="connsiteY1" fmla="*/ 0 h 1068362"/>
              <a:gd name="connsiteX2" fmla="*/ 1047400 w 1252350"/>
              <a:gd name="connsiteY2" fmla="*/ 1068362 h 1068362"/>
              <a:gd name="connsiteX3" fmla="*/ 0 w 1252350"/>
              <a:gd name="connsiteY3" fmla="*/ 1052596 h 1068362"/>
              <a:gd name="connsiteX4" fmla="*/ 0 w 1252350"/>
              <a:gd name="connsiteY4" fmla="*/ 0 h 1068362"/>
              <a:gd name="connsiteX0" fmla="*/ 0 w 1157757"/>
              <a:gd name="connsiteY0" fmla="*/ 0 h 1068362"/>
              <a:gd name="connsiteX1" fmla="*/ 1157757 w 1157757"/>
              <a:gd name="connsiteY1" fmla="*/ 0 h 1068362"/>
              <a:gd name="connsiteX2" fmla="*/ 1047400 w 1157757"/>
              <a:gd name="connsiteY2" fmla="*/ 1068362 h 1068362"/>
              <a:gd name="connsiteX3" fmla="*/ 0 w 1157757"/>
              <a:gd name="connsiteY3" fmla="*/ 1052596 h 1068362"/>
              <a:gd name="connsiteX4" fmla="*/ 0 w 1157757"/>
              <a:gd name="connsiteY4" fmla="*/ 0 h 106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757" h="1068362">
                <a:moveTo>
                  <a:pt x="0" y="0"/>
                </a:moveTo>
                <a:lnTo>
                  <a:pt x="1157757" y="0"/>
                </a:lnTo>
                <a:lnTo>
                  <a:pt x="1047400" y="1068362"/>
                </a:lnTo>
                <a:lnTo>
                  <a:pt x="0" y="1052596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txBody>
          <a:bodyPr vert="horz" wrap="square" lIns="128016" tIns="64008" rIns="128016" bIns="64008" rtlCol="0">
            <a:spAutoFit/>
          </a:bodyPr>
          <a:lstStyle/>
          <a:p>
            <a:r>
              <a:rPr lang="ru-RU" b="1" dirty="0"/>
              <a:t>СШОР по регби </a:t>
            </a:r>
            <a:r>
              <a:rPr lang="ru-RU" b="1" dirty="0" smtClean="0"/>
              <a:t>(100 </a:t>
            </a:r>
            <a:r>
              <a:rPr lang="ru-RU" b="1" dirty="0"/>
              <a:t>ч.)</a:t>
            </a:r>
          </a:p>
        </p:txBody>
      </p:sp>
      <p:sp>
        <p:nvSpPr>
          <p:cNvPr id="98" name="TextBox 97"/>
          <p:cNvSpPr txBox="1"/>
          <p:nvPr/>
        </p:nvSpPr>
        <p:spPr>
          <a:xfrm rot="295260">
            <a:off x="8859310" y="4742890"/>
            <a:ext cx="1181862" cy="16373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2000" b="1" dirty="0"/>
              <a:t>СШОР по баскетболу </a:t>
            </a:r>
          </a:p>
          <a:p>
            <a:r>
              <a:rPr lang="ru-RU" sz="2000" b="1" dirty="0" smtClean="0"/>
              <a:t>(100 </a:t>
            </a:r>
            <a:r>
              <a:rPr lang="ru-RU" sz="2000" b="1" dirty="0"/>
              <a:t>чел.)</a:t>
            </a:r>
          </a:p>
        </p:txBody>
      </p:sp>
      <p:graphicFrame>
        <p:nvGraphicFramePr>
          <p:cNvPr id="31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502480"/>
              </p:ext>
            </p:extLst>
          </p:nvPr>
        </p:nvGraphicFramePr>
        <p:xfrm>
          <a:off x="569534" y="128425"/>
          <a:ext cx="11979818" cy="199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0314"/>
                <a:gridCol w="8639504"/>
              </a:tblGrid>
              <a:tr h="456371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ответственности.</a:t>
                      </a:r>
                      <a:r>
                        <a:rPr lang="ru-RU" sz="2000" baseline="0" dirty="0" smtClean="0"/>
                        <a:t> Расстояние: 620 м</a:t>
                      </a:r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Министерство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спорта КК </a:t>
                      </a:r>
                      <a:b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списку распределения)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Октябрьский район </a:t>
                      </a:r>
                      <a:br>
                        <a:rPr lang="ru-RU" sz="2000" dirty="0" smtClean="0"/>
                      </a:b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списку распределения)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МАУ «СШОР «Энергия» - </a:t>
                      </a:r>
                      <a:r>
                        <a:rPr lang="ru-RU" sz="200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Фидоренко</a:t>
                      </a: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Галина Владимировна - 8-913-538-30-94 Аксенова Юлия Анатольевна – 89059734118 +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МБУ «СШОР имени В.А. Шевчука» </a:t>
                      </a: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200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Бахова</a:t>
                      </a: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Лилия Геннадьевна 8-902-928-79-39</a:t>
                      </a:r>
                    </a:p>
                    <a:p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1000</a:t>
                      </a:r>
                      <a:r>
                        <a:rPr lang="ru-RU" sz="2000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32" name="5-конечная звезда 31"/>
          <p:cNvSpPr/>
          <p:nvPr/>
        </p:nvSpPr>
        <p:spPr>
          <a:xfrm>
            <a:off x="5305105" y="3917993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640956" y="3935375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3368777" y="3874095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8018085" y="3960254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9896478" y="4075872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 rot="10959050" flipH="1" flipV="1">
            <a:off x="8404059" y="4236164"/>
            <a:ext cx="106049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11 слот</a:t>
            </a:r>
            <a:endParaRPr lang="ru-RU" b="1" dirty="0"/>
          </a:p>
        </p:txBody>
      </p:sp>
      <p:sp>
        <p:nvSpPr>
          <p:cNvPr id="37" name="TextBox 36"/>
          <p:cNvSpPr txBox="1"/>
          <p:nvPr/>
        </p:nvSpPr>
        <p:spPr>
          <a:xfrm rot="10959050" flipH="1" flipV="1">
            <a:off x="5679323" y="4334118"/>
            <a:ext cx="111728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10 слот</a:t>
            </a:r>
            <a:endParaRPr lang="ru-RU" b="1" dirty="0"/>
          </a:p>
        </p:txBody>
      </p:sp>
      <p:sp>
        <p:nvSpPr>
          <p:cNvPr id="39" name="TextBox 38"/>
          <p:cNvSpPr txBox="1"/>
          <p:nvPr/>
        </p:nvSpPr>
        <p:spPr>
          <a:xfrm rot="10959050" flipH="1" flipV="1">
            <a:off x="3719693" y="4268600"/>
            <a:ext cx="979849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9</a:t>
            </a:r>
            <a:r>
              <a:rPr lang="ru-RU" b="1" dirty="0" smtClean="0"/>
              <a:t> слот</a:t>
            </a:r>
            <a:endParaRPr lang="ru-RU" b="1" dirty="0"/>
          </a:p>
        </p:txBody>
      </p:sp>
      <p:sp>
        <p:nvSpPr>
          <p:cNvPr id="41" name="TextBox 40"/>
          <p:cNvSpPr txBox="1"/>
          <p:nvPr/>
        </p:nvSpPr>
        <p:spPr>
          <a:xfrm rot="10959050" flipH="1" flipV="1">
            <a:off x="1046876" y="4243111"/>
            <a:ext cx="80093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8 слот</a:t>
            </a:r>
            <a:endParaRPr lang="ru-RU" b="1" dirty="0"/>
          </a:p>
        </p:txBody>
      </p:sp>
      <p:sp>
        <p:nvSpPr>
          <p:cNvPr id="43" name="TextBox 42"/>
          <p:cNvSpPr txBox="1"/>
          <p:nvPr/>
        </p:nvSpPr>
        <p:spPr>
          <a:xfrm rot="10959050" flipH="1" flipV="1">
            <a:off x="10250094" y="3882384"/>
            <a:ext cx="126145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12 слот</a:t>
            </a:r>
            <a:endParaRPr lang="ru-RU" b="1" dirty="0"/>
          </a:p>
        </p:txBody>
      </p:sp>
      <p:sp>
        <p:nvSpPr>
          <p:cNvPr id="44" name="5-конечная звезда 43"/>
          <p:cNvSpPr/>
          <p:nvPr/>
        </p:nvSpPr>
        <p:spPr>
          <a:xfrm>
            <a:off x="11742831" y="4289985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 rot="10959050" flipH="1" flipV="1">
            <a:off x="11685009" y="4694925"/>
            <a:ext cx="126145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13слот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144765"/>
              </p:ext>
            </p:extLst>
          </p:nvPr>
        </p:nvGraphicFramePr>
        <p:xfrm>
          <a:off x="553751" y="6427935"/>
          <a:ext cx="11761984" cy="2243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807"/>
                <a:gridCol w="3606524"/>
                <a:gridCol w="1748249"/>
                <a:gridCol w="4337240"/>
                <a:gridCol w="154616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Пр-т Свободный, 77а/1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12:14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77 (выезд с заправки)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150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77 (выезд с заправки)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12:16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 (Николаевское кладбище)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113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 (Николаевское кладбище)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12:18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66 д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139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66 д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 Х  ул. Лесопарковая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116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 Х  ул. Лесопарковая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12:22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 Х  ул. Луначарского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110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 Х  ул. Луначарского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12:24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60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141 м.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 rot="328616">
            <a:off x="10207615" y="3123721"/>
            <a:ext cx="1920286" cy="7448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smtClean="0"/>
              <a:t>СШ № 84 </a:t>
            </a:r>
            <a:br>
              <a:rPr lang="ru-RU" sz="2000" b="1" dirty="0" smtClean="0"/>
            </a:br>
            <a:r>
              <a:rPr lang="ru-RU" sz="2000" b="1" dirty="0" smtClean="0"/>
              <a:t>(100 ч.)</a:t>
            </a:r>
            <a:endParaRPr lang="ru-RU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0187631" y="4708407"/>
            <a:ext cx="1726650" cy="7448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smtClean="0"/>
              <a:t>СШ № 84 (100 ч.)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63452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zerskih\Desktop\Расположение зрителей на карте\Заготовки\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5" y="1776264"/>
            <a:ext cx="11521440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755373" y="3490055"/>
            <a:ext cx="6149483" cy="3276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904856" y="3825973"/>
            <a:ext cx="4435693" cy="25202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55373" y="3951987"/>
            <a:ext cx="6149483" cy="24374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904856" y="4195733"/>
            <a:ext cx="2318658" cy="756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9119059" y="4271341"/>
            <a:ext cx="2221491" cy="7560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79028">
            <a:off x="1046815" y="3094605"/>
            <a:ext cx="5756234" cy="437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 err="1"/>
              <a:t>КТТиС</a:t>
            </a:r>
            <a:r>
              <a:rPr lang="ru-RU" sz="2000" b="1" dirty="0"/>
              <a:t> (200 чел.)</a:t>
            </a:r>
          </a:p>
        </p:txBody>
      </p:sp>
      <p:sp>
        <p:nvSpPr>
          <p:cNvPr id="35" name="TextBox 34"/>
          <p:cNvSpPr txBox="1"/>
          <p:nvPr/>
        </p:nvSpPr>
        <p:spPr>
          <a:xfrm rot="206907">
            <a:off x="6999202" y="3183916"/>
            <a:ext cx="4253418" cy="43704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err="1"/>
              <a:t>КТСТиЭ</a:t>
            </a:r>
            <a:r>
              <a:rPr lang="ru-RU" sz="2000" b="1" dirty="0"/>
              <a:t> (300 чел.)</a:t>
            </a:r>
          </a:p>
        </p:txBody>
      </p:sp>
      <p:sp>
        <p:nvSpPr>
          <p:cNvPr id="36" name="TextBox 35"/>
          <p:cNvSpPr txBox="1"/>
          <p:nvPr/>
        </p:nvSpPr>
        <p:spPr>
          <a:xfrm rot="170338">
            <a:off x="800676" y="4340842"/>
            <a:ext cx="5994479" cy="43704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Красноярский Монтажный Колледж (300)</a:t>
            </a:r>
          </a:p>
        </p:txBody>
      </p:sp>
      <p:sp>
        <p:nvSpPr>
          <p:cNvPr id="37" name="TextBox 36"/>
          <p:cNvSpPr txBox="1"/>
          <p:nvPr/>
        </p:nvSpPr>
        <p:spPr>
          <a:xfrm rot="186000">
            <a:off x="9165574" y="4529822"/>
            <a:ext cx="2086049" cy="43704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КПТ (100 чел)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48425" y="4464480"/>
            <a:ext cx="2086049" cy="744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КХУ им. В.И. Сурикова (100) </a:t>
            </a:r>
          </a:p>
        </p:txBody>
      </p:sp>
      <p:graphicFrame>
        <p:nvGraphicFramePr>
          <p:cNvPr id="1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053773"/>
              </p:ext>
            </p:extLst>
          </p:nvPr>
        </p:nvGraphicFramePr>
        <p:xfrm>
          <a:off x="703446" y="465719"/>
          <a:ext cx="11516197" cy="2084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3864"/>
                <a:gridCol w="7332333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ответственности. Расстояние: 400 м</a:t>
                      </a:r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Свердловского района (п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списку распределения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МАУ «СШОР «Красный Яр» - 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Воронков Сергей Анатольевич 250-57-16 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Логинов Константин Николаевич 8-913-832-12-28 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Гвоздовский</a:t>
                      </a: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Александр Анатольевич 8-913-043-42-34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1000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16" name="5-конечная звезда 15"/>
          <p:cNvSpPr/>
          <p:nvPr/>
        </p:nvSpPr>
        <p:spPr>
          <a:xfrm>
            <a:off x="755373" y="3479132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4598488" y="3681169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7819999" y="3845818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11270474" y="4000108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 rot="10959050" flipH="1" flipV="1">
            <a:off x="10961246" y="4333250"/>
            <a:ext cx="96135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16 слот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 rot="10959050" flipH="1" flipV="1">
            <a:off x="7827864" y="4175937"/>
            <a:ext cx="126145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15 слот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 rot="10959050" flipH="1" flipV="1">
            <a:off x="4139210" y="4058551"/>
            <a:ext cx="126145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14 слот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 rot="10959050" flipH="1" flipV="1">
            <a:off x="746800" y="3900546"/>
            <a:ext cx="126145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13 слот</a:t>
            </a:r>
            <a:endParaRPr lang="ru-RU" b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937604"/>
              </p:ext>
            </p:extLst>
          </p:nvPr>
        </p:nvGraphicFramePr>
        <p:xfrm>
          <a:off x="738934" y="7517688"/>
          <a:ext cx="11472335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908"/>
                <a:gridCol w="3326576"/>
                <a:gridCol w="2668714"/>
                <a:gridCol w="3983681"/>
                <a:gridCol w="98245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 Х  ул. Луначарского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12:24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60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141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60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12:26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54 (перекресток)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118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Свободный, 54 (перекресток)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12:28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 Х  ул. М.Годенко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140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Свободный Х  ул. М.Годенко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12:30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М.Годенко Х  ул. Кравченко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175 м.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2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zerskih\Desktop\Расположение зрителей на карте\Заготовки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1" y="2076504"/>
            <a:ext cx="12030392" cy="66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9880661" y="4716665"/>
            <a:ext cx="161761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50736" y="4492232"/>
            <a:ext cx="1296087" cy="835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092240" y="4583937"/>
            <a:ext cx="1109716" cy="80837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850841" y="4682011"/>
            <a:ext cx="872042" cy="112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722883" y="4656546"/>
            <a:ext cx="2024225" cy="4193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747108" y="4698476"/>
            <a:ext cx="2133553" cy="363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85512" y="4701124"/>
            <a:ext cx="554462" cy="836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241275" y="4647114"/>
            <a:ext cx="1013916" cy="185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799037" y="4811266"/>
            <a:ext cx="2699242" cy="43704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 smtClean="0"/>
              <a:t>Лицей № 1 (500 </a:t>
            </a:r>
            <a:r>
              <a:rPr lang="ru-RU" sz="2000" b="1" dirty="0"/>
              <a:t>чел.)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479850" y="4804054"/>
            <a:ext cx="2218738" cy="744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Лицей № 8</a:t>
            </a:r>
          </a:p>
          <a:p>
            <a:r>
              <a:rPr lang="ru-RU" sz="2000" b="1" dirty="0"/>
              <a:t>(320 чел.)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92514" y="4749384"/>
            <a:ext cx="812530" cy="22662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pPr algn="r"/>
            <a:r>
              <a:rPr lang="ru-RU" b="1" dirty="0"/>
              <a:t>Учреждения </a:t>
            </a:r>
            <a:r>
              <a:rPr lang="ru-RU" b="1" dirty="0" smtClean="0"/>
              <a:t>здраво</a:t>
            </a:r>
          </a:p>
          <a:p>
            <a:pPr algn="r"/>
            <a:r>
              <a:rPr lang="ru-RU" b="1" dirty="0" smtClean="0"/>
              <a:t>охранения (178 </a:t>
            </a:r>
            <a:r>
              <a:rPr lang="ru-RU" b="1" dirty="0"/>
              <a:t>чел.)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86861" y="4716665"/>
            <a:ext cx="847690" cy="1052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smtClean="0"/>
              <a:t>ПФР 30 чел</a:t>
            </a:r>
            <a:endParaRPr lang="ru-RU" sz="2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285357" y="4768978"/>
            <a:ext cx="874085" cy="1223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2000" b="1" dirty="0" smtClean="0"/>
              <a:t>Культура </a:t>
            </a:r>
          </a:p>
          <a:p>
            <a:r>
              <a:rPr lang="ru-RU" sz="2000" b="1" dirty="0" smtClean="0"/>
              <a:t>(105чел.) </a:t>
            </a:r>
            <a:endParaRPr lang="ru-RU" sz="20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2240833" y="4821094"/>
            <a:ext cx="812530" cy="203690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pPr algn="ctr"/>
            <a:r>
              <a:rPr lang="ru-RU" b="1" dirty="0"/>
              <a:t>Совет Ветеранов </a:t>
            </a:r>
          </a:p>
          <a:p>
            <a:pPr algn="ctr"/>
            <a:r>
              <a:rPr lang="ru-RU" b="1" dirty="0" smtClean="0"/>
              <a:t>(70 </a:t>
            </a:r>
            <a:r>
              <a:rPr lang="ru-RU" b="1" dirty="0"/>
              <a:t>чел</a:t>
            </a:r>
            <a:r>
              <a:rPr lang="ru-RU" b="1" dirty="0" smtClean="0"/>
              <a:t>.)</a:t>
            </a:r>
            <a:endParaRPr lang="ru-RU" b="1" dirty="0"/>
          </a:p>
        </p:txBody>
      </p:sp>
      <p:graphicFrame>
        <p:nvGraphicFramePr>
          <p:cNvPr id="2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55923"/>
              </p:ext>
            </p:extLst>
          </p:nvPr>
        </p:nvGraphicFramePr>
        <p:xfrm>
          <a:off x="579287" y="185583"/>
          <a:ext cx="11896486" cy="1932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788"/>
                <a:gridCol w="7395698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ответственности. Расстояние: 620 м</a:t>
                      </a:r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Октябрьского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ГУО  (п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списку распределения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МАУ «СШОР по вольной борьбе» - 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Полочанина</a:t>
                      </a:r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Анастасия Александровна 8-913-035-37-59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Макарчук</a:t>
                      </a:r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Любовь Алексеевна 8-908-223-01-05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Барановская Татьяна Васильевна 8-913-839-34-99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1353 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21" name="5-конечная звезда 20"/>
          <p:cNvSpPr/>
          <p:nvPr/>
        </p:nvSpPr>
        <p:spPr>
          <a:xfrm>
            <a:off x="3550950" y="4114904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5963101" y="4146110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407836" y="4030536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8389223" y="4237096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11155378" y="4318812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 rot="10959050" flipH="1" flipV="1">
            <a:off x="11350528" y="4007577"/>
            <a:ext cx="96135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20 слот</a:t>
            </a:r>
            <a:endParaRPr lang="ru-RU" b="1" dirty="0"/>
          </a:p>
        </p:txBody>
      </p:sp>
      <p:sp>
        <p:nvSpPr>
          <p:cNvPr id="33" name="TextBox 32"/>
          <p:cNvSpPr txBox="1"/>
          <p:nvPr/>
        </p:nvSpPr>
        <p:spPr>
          <a:xfrm rot="10959050" flipH="1" flipV="1">
            <a:off x="8706615" y="4007577"/>
            <a:ext cx="96135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19 слот</a:t>
            </a:r>
            <a:endParaRPr lang="ru-RU" b="1" dirty="0"/>
          </a:p>
        </p:txBody>
      </p:sp>
      <p:sp>
        <p:nvSpPr>
          <p:cNvPr id="36" name="TextBox 35"/>
          <p:cNvSpPr txBox="1"/>
          <p:nvPr/>
        </p:nvSpPr>
        <p:spPr>
          <a:xfrm rot="10959050" flipH="1" flipV="1">
            <a:off x="6210086" y="3800877"/>
            <a:ext cx="96135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18 слот</a:t>
            </a:r>
            <a:endParaRPr lang="ru-RU" b="1" dirty="0"/>
          </a:p>
        </p:txBody>
      </p:sp>
      <p:sp>
        <p:nvSpPr>
          <p:cNvPr id="37" name="TextBox 36"/>
          <p:cNvSpPr txBox="1"/>
          <p:nvPr/>
        </p:nvSpPr>
        <p:spPr>
          <a:xfrm rot="10959050" flipH="1" flipV="1">
            <a:off x="3774513" y="3884171"/>
            <a:ext cx="96135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17 слот</a:t>
            </a:r>
            <a:endParaRPr lang="ru-RU" b="1" dirty="0"/>
          </a:p>
        </p:txBody>
      </p:sp>
      <p:sp>
        <p:nvSpPr>
          <p:cNvPr id="38" name="TextBox 37"/>
          <p:cNvSpPr txBox="1"/>
          <p:nvPr/>
        </p:nvSpPr>
        <p:spPr>
          <a:xfrm rot="10959050" flipH="1" flipV="1">
            <a:off x="732481" y="3812592"/>
            <a:ext cx="96135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16 слот</a:t>
            </a:r>
            <a:endParaRPr lang="ru-RU" b="1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461743" y="5620302"/>
            <a:ext cx="2392357" cy="744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 smtClean="0"/>
              <a:t> ЦКБ ГЕОФИЗИКА  (250 чел.)</a:t>
            </a:r>
            <a:endParaRPr lang="ru-RU" sz="20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409823"/>
              </p:ext>
            </p:extLst>
          </p:nvPr>
        </p:nvGraphicFramePr>
        <p:xfrm>
          <a:off x="581335" y="2076504"/>
          <a:ext cx="11894437" cy="1892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9705"/>
                <a:gridCol w="3448971"/>
                <a:gridCol w="1872320"/>
                <a:gridCol w="4619297"/>
                <a:gridCol w="1424144"/>
              </a:tblGrid>
              <a:tr h="135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слота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Пр-т Свободный Х  ул. </a:t>
                      </a:r>
                      <a:r>
                        <a:rPr lang="ru-RU" sz="1600" dirty="0" err="1">
                          <a:effectLst/>
                        </a:rPr>
                        <a:t>М.Годенко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12:30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М.Годенко Х  ул. Кравченко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175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М.Годенко Х  ул. Кравченко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12:32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М.Годенко Х  ул. Беларусская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140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М.Годенко Х  ул. Беларусская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12:34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М.Годенко, 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142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М.Годенко, 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12:36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М.Годенко Х  ул. Киренского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150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 М.Годенко Х  ул. Киренского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12:38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Ул. Луначарского, 139а (перекресток)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135 м.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98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zerskih\Desktop\Расположение зрителей на карте\Заготовки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1" y="2105091"/>
            <a:ext cx="11694099" cy="650768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956995" y="2683565"/>
            <a:ext cx="1310546" cy="604867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267541" y="3288433"/>
            <a:ext cx="1612979" cy="672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9656931" y="5506278"/>
            <a:ext cx="1683618" cy="14601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5886627" y="7278891"/>
            <a:ext cx="322143" cy="70256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208770" y="8005089"/>
            <a:ext cx="271669" cy="4449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7424998" y="6966435"/>
            <a:ext cx="2231933" cy="107652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675586" y="6647351"/>
            <a:ext cx="211041" cy="6211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6589145" y="8005088"/>
            <a:ext cx="835853" cy="444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5303615" y="5842706"/>
            <a:ext cx="371971" cy="77971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4787821" y="4699789"/>
            <a:ext cx="515794" cy="11429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3880520" y="3961288"/>
            <a:ext cx="907301" cy="73850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 rot="1586771">
            <a:off x="470581" y="3088907"/>
            <a:ext cx="1494139" cy="1360372"/>
          </a:xfrm>
          <a:custGeom>
            <a:avLst/>
            <a:gdLst>
              <a:gd name="connsiteX0" fmla="*/ 0 w 1088639"/>
              <a:gd name="connsiteY0" fmla="*/ 0 h 954107"/>
              <a:gd name="connsiteX1" fmla="*/ 1088639 w 1088639"/>
              <a:gd name="connsiteY1" fmla="*/ 0 h 954107"/>
              <a:gd name="connsiteX2" fmla="*/ 1088639 w 1088639"/>
              <a:gd name="connsiteY2" fmla="*/ 954107 h 954107"/>
              <a:gd name="connsiteX3" fmla="*/ 0 w 1088639"/>
              <a:gd name="connsiteY3" fmla="*/ 954107 h 954107"/>
              <a:gd name="connsiteX4" fmla="*/ 0 w 1088639"/>
              <a:gd name="connsiteY4" fmla="*/ 0 h 954107"/>
              <a:gd name="connsiteX0" fmla="*/ 0 w 1088639"/>
              <a:gd name="connsiteY0" fmla="*/ 0 h 954107"/>
              <a:gd name="connsiteX1" fmla="*/ 1088639 w 1088639"/>
              <a:gd name="connsiteY1" fmla="*/ 0 h 954107"/>
              <a:gd name="connsiteX2" fmla="*/ 1088639 w 1088639"/>
              <a:gd name="connsiteY2" fmla="*/ 954107 h 954107"/>
              <a:gd name="connsiteX3" fmla="*/ 190083 w 1088639"/>
              <a:gd name="connsiteY3" fmla="*/ 847400 h 954107"/>
              <a:gd name="connsiteX4" fmla="*/ 0 w 1088639"/>
              <a:gd name="connsiteY4" fmla="*/ 0 h 954107"/>
              <a:gd name="connsiteX0" fmla="*/ 0 w 1186003"/>
              <a:gd name="connsiteY0" fmla="*/ 0 h 954309"/>
              <a:gd name="connsiteX1" fmla="*/ 1186003 w 1186003"/>
              <a:gd name="connsiteY1" fmla="*/ 202 h 954309"/>
              <a:gd name="connsiteX2" fmla="*/ 1186003 w 1186003"/>
              <a:gd name="connsiteY2" fmla="*/ 954309 h 954309"/>
              <a:gd name="connsiteX3" fmla="*/ 287447 w 1186003"/>
              <a:gd name="connsiteY3" fmla="*/ 847602 h 954309"/>
              <a:gd name="connsiteX4" fmla="*/ 0 w 1186003"/>
              <a:gd name="connsiteY4" fmla="*/ 0 h 954309"/>
              <a:gd name="connsiteX0" fmla="*/ 0 w 1186003"/>
              <a:gd name="connsiteY0" fmla="*/ 19594 h 973903"/>
              <a:gd name="connsiteX1" fmla="*/ 1030260 w 1186003"/>
              <a:gd name="connsiteY1" fmla="*/ 0 h 973903"/>
              <a:gd name="connsiteX2" fmla="*/ 1186003 w 1186003"/>
              <a:gd name="connsiteY2" fmla="*/ 973903 h 973903"/>
              <a:gd name="connsiteX3" fmla="*/ 287447 w 1186003"/>
              <a:gd name="connsiteY3" fmla="*/ 867196 h 973903"/>
              <a:gd name="connsiteX4" fmla="*/ 0 w 1186003"/>
              <a:gd name="connsiteY4" fmla="*/ 19594 h 973903"/>
              <a:gd name="connsiteX0" fmla="*/ 0 w 1186003"/>
              <a:gd name="connsiteY0" fmla="*/ 19594 h 1037483"/>
              <a:gd name="connsiteX1" fmla="*/ 1030260 w 1186003"/>
              <a:gd name="connsiteY1" fmla="*/ 0 h 1037483"/>
              <a:gd name="connsiteX2" fmla="*/ 1186003 w 1186003"/>
              <a:gd name="connsiteY2" fmla="*/ 973903 h 1037483"/>
              <a:gd name="connsiteX3" fmla="*/ 238411 w 1186003"/>
              <a:gd name="connsiteY3" fmla="*/ 1037483 h 1037483"/>
              <a:gd name="connsiteX4" fmla="*/ 0 w 1186003"/>
              <a:gd name="connsiteY4" fmla="*/ 19594 h 1037483"/>
              <a:gd name="connsiteX0" fmla="*/ 87669 w 1273672"/>
              <a:gd name="connsiteY0" fmla="*/ 19594 h 973904"/>
              <a:gd name="connsiteX1" fmla="*/ 1117929 w 1273672"/>
              <a:gd name="connsiteY1" fmla="*/ 0 h 973904"/>
              <a:gd name="connsiteX2" fmla="*/ 1273672 w 1273672"/>
              <a:gd name="connsiteY2" fmla="*/ 973903 h 973904"/>
              <a:gd name="connsiteX3" fmla="*/ 0 w 1273672"/>
              <a:gd name="connsiteY3" fmla="*/ 949263 h 973904"/>
              <a:gd name="connsiteX4" fmla="*/ 87669 w 1273672"/>
              <a:gd name="connsiteY4" fmla="*/ 19594 h 973904"/>
              <a:gd name="connsiteX0" fmla="*/ 87669 w 1117929"/>
              <a:gd name="connsiteY0" fmla="*/ 19594 h 2264956"/>
              <a:gd name="connsiteX1" fmla="*/ 1117929 w 1117929"/>
              <a:gd name="connsiteY1" fmla="*/ 0 h 2264956"/>
              <a:gd name="connsiteX2" fmla="*/ 673527 w 1117929"/>
              <a:gd name="connsiteY2" fmla="*/ 2264956 h 2264956"/>
              <a:gd name="connsiteX3" fmla="*/ 0 w 1117929"/>
              <a:gd name="connsiteY3" fmla="*/ 949263 h 2264956"/>
              <a:gd name="connsiteX4" fmla="*/ 87669 w 1117929"/>
              <a:gd name="connsiteY4" fmla="*/ 19594 h 226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929" h="2264956">
                <a:moveTo>
                  <a:pt x="87669" y="19594"/>
                </a:moveTo>
                <a:lnTo>
                  <a:pt x="1117929" y="0"/>
                </a:lnTo>
                <a:lnTo>
                  <a:pt x="673527" y="2264956"/>
                </a:lnTo>
                <a:lnTo>
                  <a:pt x="0" y="949263"/>
                </a:lnTo>
                <a:lnTo>
                  <a:pt x="87669" y="19594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СШ № </a:t>
            </a:r>
            <a:r>
              <a:rPr lang="ru-RU" sz="2000" b="1" dirty="0" smtClean="0"/>
              <a:t>99 </a:t>
            </a:r>
            <a:endParaRPr lang="ru-RU" sz="2000" b="1" dirty="0"/>
          </a:p>
          <a:p>
            <a:r>
              <a:rPr lang="ru-RU" sz="2000" b="1" dirty="0"/>
              <a:t>(190 чел.)</a:t>
            </a:r>
          </a:p>
          <a:p>
            <a:endParaRPr lang="ru-RU" sz="2000" b="1" dirty="0"/>
          </a:p>
          <a:p>
            <a:endParaRPr lang="ru-RU" sz="2000" b="1" dirty="0"/>
          </a:p>
        </p:txBody>
      </p:sp>
      <p:sp>
        <p:nvSpPr>
          <p:cNvPr id="82" name="TextBox 81"/>
          <p:cNvSpPr txBox="1"/>
          <p:nvPr/>
        </p:nvSpPr>
        <p:spPr>
          <a:xfrm rot="1370646">
            <a:off x="1656634" y="3938716"/>
            <a:ext cx="1941997" cy="744819"/>
          </a:xfrm>
          <a:custGeom>
            <a:avLst/>
            <a:gdLst>
              <a:gd name="connsiteX0" fmla="*/ 0 w 1216045"/>
              <a:gd name="connsiteY0" fmla="*/ 0 h 523220"/>
              <a:gd name="connsiteX1" fmla="*/ 1216045 w 1216045"/>
              <a:gd name="connsiteY1" fmla="*/ 0 h 523220"/>
              <a:gd name="connsiteX2" fmla="*/ 1216045 w 1216045"/>
              <a:gd name="connsiteY2" fmla="*/ 523220 h 523220"/>
              <a:gd name="connsiteX3" fmla="*/ 0 w 1216045"/>
              <a:gd name="connsiteY3" fmla="*/ 523220 h 523220"/>
              <a:gd name="connsiteX4" fmla="*/ 0 w 1216045"/>
              <a:gd name="connsiteY4" fmla="*/ 0 h 523220"/>
              <a:gd name="connsiteX0" fmla="*/ 0 w 1216045"/>
              <a:gd name="connsiteY0" fmla="*/ 0 h 523220"/>
              <a:gd name="connsiteX1" fmla="*/ 1216045 w 1216045"/>
              <a:gd name="connsiteY1" fmla="*/ 0 h 523220"/>
              <a:gd name="connsiteX2" fmla="*/ 870180 w 1216045"/>
              <a:gd name="connsiteY2" fmla="*/ 515362 h 523220"/>
              <a:gd name="connsiteX3" fmla="*/ 0 w 1216045"/>
              <a:gd name="connsiteY3" fmla="*/ 523220 h 523220"/>
              <a:gd name="connsiteX4" fmla="*/ 0 w 1216045"/>
              <a:gd name="connsiteY4" fmla="*/ 0 h 523220"/>
              <a:gd name="connsiteX0" fmla="*/ 171096 w 1387141"/>
              <a:gd name="connsiteY0" fmla="*/ 0 h 515362"/>
              <a:gd name="connsiteX1" fmla="*/ 1387141 w 1387141"/>
              <a:gd name="connsiteY1" fmla="*/ 0 h 515362"/>
              <a:gd name="connsiteX2" fmla="*/ 1041276 w 1387141"/>
              <a:gd name="connsiteY2" fmla="*/ 515362 h 515362"/>
              <a:gd name="connsiteX3" fmla="*/ 0 w 1387141"/>
              <a:gd name="connsiteY3" fmla="*/ 453550 h 515362"/>
              <a:gd name="connsiteX4" fmla="*/ 171096 w 1387141"/>
              <a:gd name="connsiteY4" fmla="*/ 0 h 51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7141" h="515362">
                <a:moveTo>
                  <a:pt x="171096" y="0"/>
                </a:moveTo>
                <a:lnTo>
                  <a:pt x="1387141" y="0"/>
                </a:lnTo>
                <a:lnTo>
                  <a:pt x="1041276" y="515362"/>
                </a:lnTo>
                <a:lnTo>
                  <a:pt x="0" y="453550"/>
                </a:lnTo>
                <a:lnTo>
                  <a:pt x="171096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   СШ № 82 </a:t>
            </a:r>
          </a:p>
          <a:p>
            <a:r>
              <a:rPr lang="ru-RU" sz="2000" b="1" dirty="0"/>
              <a:t>(200 чел.) </a:t>
            </a:r>
          </a:p>
        </p:txBody>
      </p:sp>
      <p:sp>
        <p:nvSpPr>
          <p:cNvPr id="83" name="TextBox 82"/>
          <p:cNvSpPr txBox="1"/>
          <p:nvPr/>
        </p:nvSpPr>
        <p:spPr>
          <a:xfrm rot="2942013">
            <a:off x="3273414" y="4179154"/>
            <a:ext cx="875296" cy="1467998"/>
          </a:xfrm>
          <a:custGeom>
            <a:avLst/>
            <a:gdLst>
              <a:gd name="connsiteX0" fmla="*/ 0 w 1101455"/>
              <a:gd name="connsiteY0" fmla="*/ 0 h 523220"/>
              <a:gd name="connsiteX1" fmla="*/ 1101455 w 1101455"/>
              <a:gd name="connsiteY1" fmla="*/ 0 h 523220"/>
              <a:gd name="connsiteX2" fmla="*/ 1101455 w 1101455"/>
              <a:gd name="connsiteY2" fmla="*/ 523220 h 523220"/>
              <a:gd name="connsiteX3" fmla="*/ 0 w 1101455"/>
              <a:gd name="connsiteY3" fmla="*/ 523220 h 523220"/>
              <a:gd name="connsiteX4" fmla="*/ 0 w 1101455"/>
              <a:gd name="connsiteY4" fmla="*/ 0 h 523220"/>
              <a:gd name="connsiteX0" fmla="*/ 208518 w 1101455"/>
              <a:gd name="connsiteY0" fmla="*/ 0 h 573197"/>
              <a:gd name="connsiteX1" fmla="*/ 1101455 w 1101455"/>
              <a:gd name="connsiteY1" fmla="*/ 49977 h 573197"/>
              <a:gd name="connsiteX2" fmla="*/ 1101455 w 1101455"/>
              <a:gd name="connsiteY2" fmla="*/ 573197 h 573197"/>
              <a:gd name="connsiteX3" fmla="*/ 0 w 1101455"/>
              <a:gd name="connsiteY3" fmla="*/ 573197 h 573197"/>
              <a:gd name="connsiteX4" fmla="*/ 208518 w 1101455"/>
              <a:gd name="connsiteY4" fmla="*/ 0 h 573197"/>
              <a:gd name="connsiteX0" fmla="*/ 208518 w 1101455"/>
              <a:gd name="connsiteY0" fmla="*/ 0 h 617641"/>
              <a:gd name="connsiteX1" fmla="*/ 1101455 w 1101455"/>
              <a:gd name="connsiteY1" fmla="*/ 49977 h 617641"/>
              <a:gd name="connsiteX2" fmla="*/ 792728 w 1101455"/>
              <a:gd name="connsiteY2" fmla="*/ 617641 h 617641"/>
              <a:gd name="connsiteX3" fmla="*/ 0 w 1101455"/>
              <a:gd name="connsiteY3" fmla="*/ 573197 h 617641"/>
              <a:gd name="connsiteX4" fmla="*/ 208518 w 1101455"/>
              <a:gd name="connsiteY4" fmla="*/ 0 h 617641"/>
              <a:gd name="connsiteX0" fmla="*/ 208518 w 988553"/>
              <a:gd name="connsiteY0" fmla="*/ 0 h 617641"/>
              <a:gd name="connsiteX1" fmla="*/ 988553 w 988553"/>
              <a:gd name="connsiteY1" fmla="*/ 81583 h 617641"/>
              <a:gd name="connsiteX2" fmla="*/ 792728 w 988553"/>
              <a:gd name="connsiteY2" fmla="*/ 617641 h 617641"/>
              <a:gd name="connsiteX3" fmla="*/ 0 w 988553"/>
              <a:gd name="connsiteY3" fmla="*/ 573197 h 617641"/>
              <a:gd name="connsiteX4" fmla="*/ 208518 w 988553"/>
              <a:gd name="connsiteY4" fmla="*/ 0 h 617641"/>
              <a:gd name="connsiteX0" fmla="*/ 113749 w 893784"/>
              <a:gd name="connsiteY0" fmla="*/ 0 h 617641"/>
              <a:gd name="connsiteX1" fmla="*/ 893784 w 893784"/>
              <a:gd name="connsiteY1" fmla="*/ 81583 h 617641"/>
              <a:gd name="connsiteX2" fmla="*/ 697959 w 893784"/>
              <a:gd name="connsiteY2" fmla="*/ 617641 h 617641"/>
              <a:gd name="connsiteX3" fmla="*/ 0 w 893784"/>
              <a:gd name="connsiteY3" fmla="*/ 569739 h 617641"/>
              <a:gd name="connsiteX4" fmla="*/ 113749 w 893784"/>
              <a:gd name="connsiteY4" fmla="*/ 0 h 617641"/>
              <a:gd name="connsiteX0" fmla="*/ 113749 w 893784"/>
              <a:gd name="connsiteY0" fmla="*/ 0 h 780147"/>
              <a:gd name="connsiteX1" fmla="*/ 893784 w 893784"/>
              <a:gd name="connsiteY1" fmla="*/ 81583 h 780147"/>
              <a:gd name="connsiteX2" fmla="*/ 677206 w 893784"/>
              <a:gd name="connsiteY2" fmla="*/ 780147 h 780147"/>
              <a:gd name="connsiteX3" fmla="*/ 0 w 893784"/>
              <a:gd name="connsiteY3" fmla="*/ 569739 h 780147"/>
              <a:gd name="connsiteX4" fmla="*/ 113749 w 893784"/>
              <a:gd name="connsiteY4" fmla="*/ 0 h 780147"/>
              <a:gd name="connsiteX0" fmla="*/ 155369 w 935404"/>
              <a:gd name="connsiteY0" fmla="*/ 0 h 780147"/>
              <a:gd name="connsiteX1" fmla="*/ 935404 w 935404"/>
              <a:gd name="connsiteY1" fmla="*/ 81583 h 780147"/>
              <a:gd name="connsiteX2" fmla="*/ 718826 w 935404"/>
              <a:gd name="connsiteY2" fmla="*/ 780147 h 780147"/>
              <a:gd name="connsiteX3" fmla="*/ 0 w 935404"/>
              <a:gd name="connsiteY3" fmla="*/ 692470 h 780147"/>
              <a:gd name="connsiteX4" fmla="*/ 155369 w 935404"/>
              <a:gd name="connsiteY4" fmla="*/ 0 h 780147"/>
              <a:gd name="connsiteX0" fmla="*/ 155369 w 895022"/>
              <a:gd name="connsiteY0" fmla="*/ 57043 h 837190"/>
              <a:gd name="connsiteX1" fmla="*/ 895022 w 895022"/>
              <a:gd name="connsiteY1" fmla="*/ 0 h 837190"/>
              <a:gd name="connsiteX2" fmla="*/ 718826 w 895022"/>
              <a:gd name="connsiteY2" fmla="*/ 837190 h 837190"/>
              <a:gd name="connsiteX3" fmla="*/ 0 w 895022"/>
              <a:gd name="connsiteY3" fmla="*/ 749513 h 837190"/>
              <a:gd name="connsiteX4" fmla="*/ 155369 w 895022"/>
              <a:gd name="connsiteY4" fmla="*/ 57043 h 83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022" h="837190">
                <a:moveTo>
                  <a:pt x="155369" y="57043"/>
                </a:moveTo>
                <a:lnTo>
                  <a:pt x="895022" y="0"/>
                </a:lnTo>
                <a:lnTo>
                  <a:pt x="718826" y="837190"/>
                </a:lnTo>
                <a:lnTo>
                  <a:pt x="0" y="749513"/>
                </a:lnTo>
                <a:lnTo>
                  <a:pt x="155369" y="57043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2000" b="1" dirty="0"/>
              <a:t>  СШ № 36</a:t>
            </a:r>
          </a:p>
          <a:p>
            <a:r>
              <a:rPr lang="ru-RU" sz="2000" b="1" dirty="0"/>
              <a:t>(120 чел.)</a:t>
            </a:r>
          </a:p>
        </p:txBody>
      </p:sp>
      <p:sp>
        <p:nvSpPr>
          <p:cNvPr id="84" name="TextBox 83"/>
          <p:cNvSpPr txBox="1"/>
          <p:nvPr/>
        </p:nvSpPr>
        <p:spPr>
          <a:xfrm rot="3908226">
            <a:off x="3669041" y="5002632"/>
            <a:ext cx="874085" cy="15948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2000" b="1" dirty="0" smtClean="0"/>
              <a:t>СШ № 3  </a:t>
            </a:r>
            <a:endParaRPr lang="ru-RU" sz="2000" b="1" dirty="0"/>
          </a:p>
          <a:p>
            <a:r>
              <a:rPr lang="ru-RU" sz="2000" b="1" dirty="0"/>
              <a:t>(131 чел.) </a:t>
            </a:r>
          </a:p>
        </p:txBody>
      </p:sp>
      <p:sp>
        <p:nvSpPr>
          <p:cNvPr id="85" name="TextBox 84"/>
          <p:cNvSpPr txBox="1"/>
          <p:nvPr/>
        </p:nvSpPr>
        <p:spPr>
          <a:xfrm rot="3925944">
            <a:off x="4317668" y="5918355"/>
            <a:ext cx="750975" cy="140813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600" b="1" dirty="0"/>
              <a:t>СШ №21</a:t>
            </a:r>
          </a:p>
          <a:p>
            <a:r>
              <a:rPr lang="ru-RU" sz="1600" b="1" dirty="0"/>
              <a:t>(159 чел.)</a:t>
            </a:r>
          </a:p>
        </p:txBody>
      </p:sp>
      <p:sp>
        <p:nvSpPr>
          <p:cNvPr id="86" name="TextBox 85"/>
          <p:cNvSpPr txBox="1"/>
          <p:nvPr/>
        </p:nvSpPr>
        <p:spPr>
          <a:xfrm rot="3908226">
            <a:off x="4562946" y="6473412"/>
            <a:ext cx="566309" cy="17948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2000" b="1" dirty="0" smtClean="0"/>
              <a:t>КАТ (100 </a:t>
            </a:r>
            <a:r>
              <a:rPr lang="ru-RU" sz="2000" b="1" dirty="0"/>
              <a:t>чел.) </a:t>
            </a:r>
          </a:p>
        </p:txBody>
      </p:sp>
      <p:sp>
        <p:nvSpPr>
          <p:cNvPr id="88" name="TextBox 87"/>
          <p:cNvSpPr txBox="1"/>
          <p:nvPr/>
        </p:nvSpPr>
        <p:spPr>
          <a:xfrm rot="3769769">
            <a:off x="6801957" y="8185671"/>
            <a:ext cx="658642" cy="8806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300" b="1" dirty="0" smtClean="0"/>
              <a:t>КПК № 2</a:t>
            </a:r>
            <a:endParaRPr lang="ru-RU" sz="1300" b="1" dirty="0"/>
          </a:p>
          <a:p>
            <a:r>
              <a:rPr lang="ru-RU" sz="1300" b="1" dirty="0" smtClean="0"/>
              <a:t>(</a:t>
            </a:r>
            <a:r>
              <a:rPr lang="ru-RU" sz="1300" b="1" dirty="0"/>
              <a:t>2</a:t>
            </a:r>
            <a:r>
              <a:rPr lang="ru-RU" sz="1300" b="1" dirty="0" smtClean="0"/>
              <a:t>0 </a:t>
            </a:r>
            <a:r>
              <a:rPr lang="ru-RU" sz="1300" b="1" dirty="0"/>
              <a:t>чел.)</a:t>
            </a:r>
          </a:p>
        </p:txBody>
      </p:sp>
      <p:sp>
        <p:nvSpPr>
          <p:cNvPr id="90" name="TextBox 89"/>
          <p:cNvSpPr txBox="1"/>
          <p:nvPr/>
        </p:nvSpPr>
        <p:spPr>
          <a:xfrm rot="20105734">
            <a:off x="4496476" y="7703467"/>
            <a:ext cx="1450945" cy="60324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vert="horz" wrap="square" lIns="128016" tIns="64008" rIns="128016" bIns="64008" rtlCol="0">
            <a:spAutoFit/>
          </a:bodyPr>
          <a:lstStyle/>
          <a:p>
            <a:r>
              <a:rPr lang="ru-RU" sz="1500" b="1" dirty="0" err="1"/>
              <a:t>ККРЭиУ</a:t>
            </a:r>
            <a:endParaRPr lang="ru-RU" sz="1500" b="1" dirty="0"/>
          </a:p>
          <a:p>
            <a:r>
              <a:rPr lang="ru-RU" sz="1500" b="1" dirty="0" smtClean="0"/>
              <a:t>(50 </a:t>
            </a:r>
            <a:r>
              <a:rPr lang="ru-RU" sz="1500" b="1" dirty="0"/>
              <a:t>чел)</a:t>
            </a:r>
          </a:p>
        </p:txBody>
      </p:sp>
      <p:graphicFrame>
        <p:nvGraphicFramePr>
          <p:cNvPr id="2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201522"/>
              </p:ext>
            </p:extLst>
          </p:nvPr>
        </p:nvGraphicFramePr>
        <p:xfrm>
          <a:off x="622147" y="332104"/>
          <a:ext cx="11723755" cy="162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9637"/>
                <a:gridCol w="7224118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ответственности. Расстояние: 730 м</a:t>
                      </a:r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Октябрьского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ГУО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1490 чел. Ответственный: МАУ «СШОР «Спутник» - 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Зелезинская</a:t>
                      </a:r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Татьяна Сергеевна 8-913-524-99-00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Козлов Алексей Сергеевич 8-923-3-500-555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Янковская Татьяна Александровна 8-902-919-19-78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27" name="5-конечная звезда 26"/>
          <p:cNvSpPr/>
          <p:nvPr/>
        </p:nvSpPr>
        <p:spPr>
          <a:xfrm>
            <a:off x="874750" y="2510144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11169099" y="5153560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9656931" y="6449002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 rot="19607831">
            <a:off x="5055401" y="8391947"/>
            <a:ext cx="1393330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СП университет</a:t>
            </a:r>
          </a:p>
          <a:p>
            <a:r>
              <a:rPr lang="ru-RU" sz="1400" b="1" dirty="0" smtClean="0"/>
              <a:t>50 ( чел)</a:t>
            </a:r>
            <a:endParaRPr lang="ru-RU" sz="1400" b="1" dirty="0"/>
          </a:p>
        </p:txBody>
      </p:sp>
      <p:sp>
        <p:nvSpPr>
          <p:cNvPr id="31" name="TextBox 30"/>
          <p:cNvSpPr txBox="1"/>
          <p:nvPr/>
        </p:nvSpPr>
        <p:spPr>
          <a:xfrm rot="10959050" flipH="1" flipV="1">
            <a:off x="9036934" y="5995950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24 слот</a:t>
            </a:r>
            <a:endParaRPr lang="ru-RU" b="1" dirty="0"/>
          </a:p>
        </p:txBody>
      </p:sp>
      <p:sp>
        <p:nvSpPr>
          <p:cNvPr id="33" name="TextBox 32"/>
          <p:cNvSpPr txBox="1"/>
          <p:nvPr/>
        </p:nvSpPr>
        <p:spPr>
          <a:xfrm rot="10959050" flipH="1" flipV="1">
            <a:off x="11348567" y="4665243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25 слот</a:t>
            </a:r>
            <a:endParaRPr lang="ru-RU" b="1" dirty="0"/>
          </a:p>
        </p:txBody>
      </p:sp>
      <p:sp>
        <p:nvSpPr>
          <p:cNvPr id="34" name="TextBox 33"/>
          <p:cNvSpPr txBox="1"/>
          <p:nvPr/>
        </p:nvSpPr>
        <p:spPr>
          <a:xfrm rot="10959050" flipH="1" flipV="1">
            <a:off x="1283128" y="2262750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20 слот</a:t>
            </a: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558156"/>
              </p:ext>
            </p:extLst>
          </p:nvPr>
        </p:nvGraphicFramePr>
        <p:xfrm>
          <a:off x="3421117" y="1927589"/>
          <a:ext cx="9207062" cy="2383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0620"/>
                <a:gridCol w="2895121"/>
                <a:gridCol w="1109957"/>
                <a:gridCol w="3558387"/>
                <a:gridCol w="101297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№ слота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Адрес старта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Адрес финиша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Дистанция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 </a:t>
                      </a:r>
                      <a:r>
                        <a:rPr lang="ru-RU" sz="1400" dirty="0" err="1">
                          <a:effectLst/>
                        </a:rPr>
                        <a:t>М.Годенко</a:t>
                      </a:r>
                      <a:r>
                        <a:rPr lang="ru-RU" sz="1400" dirty="0">
                          <a:effectLst/>
                        </a:rPr>
                        <a:t> Х  ул. Киренского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12:38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Луначарского, 139а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135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 Луначарского, 139а (перекресток)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12:40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 Копылова Х Ул. Пролетарская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125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 Копылова Х Ул. Пролетарская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12:42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Копылова Х Ул. Волочаевская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 Копылова Х Ул. </a:t>
                      </a:r>
                      <a:r>
                        <a:rPr lang="ru-RU" sz="1400" dirty="0" err="1">
                          <a:effectLst/>
                        </a:rPr>
                        <a:t>Волочаевская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12:44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Волочаевская, 44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 </a:t>
                      </a:r>
                      <a:r>
                        <a:rPr lang="ru-RU" sz="1400" dirty="0" err="1">
                          <a:effectLst/>
                        </a:rPr>
                        <a:t>Волочаевская</a:t>
                      </a:r>
                      <a:r>
                        <a:rPr lang="ru-RU" sz="1400" dirty="0">
                          <a:effectLst/>
                        </a:rPr>
                        <a:t>, 44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12:46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Х ул. Корнеева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102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 Красной Армии Х ул. Корнеева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12:48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 Красной Армии (</a:t>
                      </a:r>
                      <a:r>
                        <a:rPr lang="ru-RU" sz="1400" dirty="0" err="1">
                          <a:effectLst/>
                        </a:rPr>
                        <a:t>зд</a:t>
                      </a:r>
                      <a:r>
                        <a:rPr lang="ru-RU" sz="1400" dirty="0">
                          <a:effectLst/>
                        </a:rPr>
                        <a:t>. Ул. Копылова,61)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158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 rot="20071505">
            <a:off x="7591075" y="7571291"/>
            <a:ext cx="2368062" cy="68326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b="1" dirty="0" smtClean="0"/>
              <a:t>Лицей № 10 </a:t>
            </a:r>
            <a:endParaRPr lang="ru-RU" b="1" dirty="0"/>
          </a:p>
          <a:p>
            <a:r>
              <a:rPr lang="ru-RU" b="1" dirty="0"/>
              <a:t>(250 чел.)</a:t>
            </a:r>
          </a:p>
        </p:txBody>
      </p:sp>
      <p:sp>
        <p:nvSpPr>
          <p:cNvPr id="36" name="TextBox 35"/>
          <p:cNvSpPr txBox="1"/>
          <p:nvPr/>
        </p:nvSpPr>
        <p:spPr>
          <a:xfrm rot="19212975">
            <a:off x="9830866" y="6294403"/>
            <a:ext cx="2118780" cy="74481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СШ № 72</a:t>
            </a:r>
          </a:p>
          <a:p>
            <a:r>
              <a:rPr lang="ru-RU" sz="2000" b="1" dirty="0"/>
              <a:t>(250 чел.)</a:t>
            </a:r>
          </a:p>
        </p:txBody>
      </p:sp>
    </p:spTree>
    <p:extLst>
      <p:ext uri="{BB962C8B-B14F-4D97-AF65-F5344CB8AC3E}">
        <p14:creationId xmlns:p14="http://schemas.microsoft.com/office/powerpoint/2010/main" val="25099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C:\Users\ozerskih\Desktop\Расположение зрителей на карте\Заготовки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5" y="2481942"/>
            <a:ext cx="11990388" cy="6351106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 flipV="1">
            <a:off x="284960" y="4262988"/>
            <a:ext cx="1744655" cy="27659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147975" y="4341098"/>
            <a:ext cx="2080828" cy="4549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231929" y="4808994"/>
            <a:ext cx="574482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5373" y="4539578"/>
            <a:ext cx="2822714" cy="74481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КУГ №1 «</a:t>
            </a:r>
            <a:r>
              <a:rPr lang="ru-RU" sz="2000" b="1" dirty="0" err="1"/>
              <a:t>Универс</a:t>
            </a:r>
            <a:r>
              <a:rPr lang="ru-RU" sz="2000" b="1" dirty="0"/>
              <a:t>»</a:t>
            </a:r>
          </a:p>
          <a:p>
            <a:r>
              <a:rPr lang="ru-RU" sz="2000" b="1" dirty="0"/>
              <a:t>(600 чел.)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47229" y="5056642"/>
            <a:ext cx="5823744" cy="49859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smtClean="0"/>
              <a:t>КБМК (</a:t>
            </a:r>
            <a:r>
              <a:rPr lang="ru-RU" sz="2000" b="1" dirty="0"/>
              <a:t>250 чел</a:t>
            </a:r>
            <a:r>
              <a:rPr lang="ru-RU" sz="2000" b="1" dirty="0" smtClean="0"/>
              <a:t>.); </a:t>
            </a:r>
            <a:r>
              <a:rPr lang="ru-RU" sz="2000" b="1" dirty="0" err="1" smtClean="0"/>
              <a:t>КОТиП</a:t>
            </a:r>
            <a:r>
              <a:rPr lang="ru-RU" sz="2000" b="1" dirty="0" smtClean="0"/>
              <a:t> (250чел); </a:t>
            </a:r>
            <a:r>
              <a:rPr lang="ru-RU" sz="2400" b="1" dirty="0" smtClean="0">
                <a:solidFill>
                  <a:srgbClr val="CD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??? (100 </a:t>
            </a:r>
            <a:r>
              <a:rPr lang="ru-RU" sz="2400" b="1" dirty="0">
                <a:solidFill>
                  <a:srgbClr val="CD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</a:t>
            </a:r>
            <a:r>
              <a:rPr lang="ru-RU" sz="2400" b="1" dirty="0" smtClean="0">
                <a:solidFill>
                  <a:srgbClr val="CD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2000" b="1" dirty="0">
              <a:solidFill>
                <a:srgbClr val="CD05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43967" y="5055299"/>
            <a:ext cx="1983034" cy="744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Гимназия </a:t>
            </a:r>
            <a:r>
              <a:rPr lang="ru-RU" sz="2000" b="1" dirty="0" smtClean="0"/>
              <a:t>№ 3</a:t>
            </a:r>
            <a:endParaRPr lang="ru-RU" sz="2000" b="1" dirty="0"/>
          </a:p>
          <a:p>
            <a:r>
              <a:rPr lang="ru-RU" sz="2000" b="1" dirty="0"/>
              <a:t>(200 чел.)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2029615" y="4213401"/>
            <a:ext cx="2118360" cy="99175"/>
          </a:xfrm>
          <a:custGeom>
            <a:avLst/>
            <a:gdLst>
              <a:gd name="connsiteX0" fmla="*/ 0 w 1513114"/>
              <a:gd name="connsiteY0" fmla="*/ 38182 h 70839"/>
              <a:gd name="connsiteX1" fmla="*/ 293914 w 1513114"/>
              <a:gd name="connsiteY1" fmla="*/ 5525 h 70839"/>
              <a:gd name="connsiteX2" fmla="*/ 925286 w 1513114"/>
              <a:gd name="connsiteY2" fmla="*/ 5525 h 70839"/>
              <a:gd name="connsiteX3" fmla="*/ 1273629 w 1513114"/>
              <a:gd name="connsiteY3" fmla="*/ 59954 h 70839"/>
              <a:gd name="connsiteX4" fmla="*/ 1513114 w 1513114"/>
              <a:gd name="connsiteY4" fmla="*/ 70839 h 70839"/>
              <a:gd name="connsiteX5" fmla="*/ 1513114 w 1513114"/>
              <a:gd name="connsiteY5" fmla="*/ 70839 h 7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3114" h="70839">
                <a:moveTo>
                  <a:pt x="0" y="38182"/>
                </a:moveTo>
                <a:cubicBezTo>
                  <a:pt x="69850" y="24575"/>
                  <a:pt x="139700" y="10968"/>
                  <a:pt x="293914" y="5525"/>
                </a:cubicBezTo>
                <a:cubicBezTo>
                  <a:pt x="448128" y="82"/>
                  <a:pt x="762000" y="-3546"/>
                  <a:pt x="925286" y="5525"/>
                </a:cubicBezTo>
                <a:cubicBezTo>
                  <a:pt x="1088572" y="14596"/>
                  <a:pt x="1175658" y="49068"/>
                  <a:pt x="1273629" y="59954"/>
                </a:cubicBezTo>
                <a:cubicBezTo>
                  <a:pt x="1371600" y="70840"/>
                  <a:pt x="1513114" y="70839"/>
                  <a:pt x="1513114" y="70839"/>
                </a:cubicBezTo>
                <a:lnTo>
                  <a:pt x="1513114" y="70839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250769"/>
              </p:ext>
            </p:extLst>
          </p:nvPr>
        </p:nvGraphicFramePr>
        <p:xfrm>
          <a:off x="284960" y="453596"/>
          <a:ext cx="12059427" cy="178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8942"/>
                <a:gridCol w="7480485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ответственности. Расстояние: 600 м</a:t>
                      </a:r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Октябрьского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СФУ (п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списку распределения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МБУ «СШ «Вертикаль» - </a:t>
                      </a:r>
                      <a:b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Конончук</a:t>
                      </a: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Наталья Александровна  - 8-923-452-89-02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Степаненко Юлия Николаевна - 8-960-767-07-60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Количество чел.: 1500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13" name="5-конечная звезда 12"/>
          <p:cNvSpPr/>
          <p:nvPr/>
        </p:nvSpPr>
        <p:spPr>
          <a:xfrm>
            <a:off x="358162" y="4167677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3406637" y="3784089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6127001" y="4440705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9055382" y="4395141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11999523" y="3994256"/>
            <a:ext cx="342900" cy="346841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 rot="10959050" flipH="1" flipV="1">
            <a:off x="6355247" y="4169630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27 слот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 rot="10959050" flipH="1" flipV="1">
            <a:off x="3047226" y="4118915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  <a:r>
              <a:rPr lang="ru-RU" b="1" dirty="0" smtClean="0"/>
              <a:t>6 слот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 rot="10959050" flipH="1" flipV="1">
            <a:off x="763391" y="4153311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  <a:r>
              <a:rPr lang="ru-RU" b="1" dirty="0" smtClean="0"/>
              <a:t>5 слот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 rot="10959050" flipH="1" flipV="1">
            <a:off x="11359975" y="4590943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29 слот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 rot="10959050" flipH="1" flipV="1">
            <a:off x="8910086" y="4764363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28 слот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99026" y="8893314"/>
            <a:ext cx="896399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???</a:t>
            </a:r>
            <a:endParaRPr lang="ru-RU" sz="4000" dirty="0">
              <a:solidFill>
                <a:srgbClr val="FF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217404"/>
              </p:ext>
            </p:extLst>
          </p:nvPr>
        </p:nvGraphicFramePr>
        <p:xfrm>
          <a:off x="332602" y="2237994"/>
          <a:ext cx="12009821" cy="1857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4844"/>
                <a:gridCol w="3278886"/>
                <a:gridCol w="1592317"/>
                <a:gridCol w="5575289"/>
                <a:gridCol w="10284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слота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 Красной Армии Х ул. Корнеева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12:48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(зд. Ул. Копылова,61)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158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(зд. Ул. Копылова,61)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12:50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Х ул. Ладо Кецховели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152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Х ул. Ладо Кецховели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12:52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Х ул. 1905 года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156 м.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Х ул. 1905 года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12:54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Х ул. Пушкина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161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Х ул. Пушкина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12:56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Х ул. Копылова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146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9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фон.JPG">
            <a:extLst>
              <a:ext uri="{FF2B5EF4-FFF2-40B4-BE49-F238E27FC236}">
                <a16:creationId xmlns="" xmlns:a16="http://schemas.microsoft.com/office/drawing/2014/main" id="{CCF30DE0-CAD9-4D4E-ACC2-F32CA0BC8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" y="4"/>
            <a:ext cx="12801600" cy="9601200"/>
          </a:xfrm>
          <a:prstGeom prst="rect">
            <a:avLst/>
          </a:prstGeom>
        </p:spPr>
      </p:pic>
      <p:pic>
        <p:nvPicPr>
          <p:cNvPr id="4" name="Рисунок 3" descr="1.JPG">
            <a:extLst>
              <a:ext uri="{FF2B5EF4-FFF2-40B4-BE49-F238E27FC236}">
                <a16:creationId xmlns="" xmlns:a16="http://schemas.microsoft.com/office/drawing/2014/main" id="{D9F74363-0257-4EA1-937B-FD0F3CD61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"/>
            <a:ext cx="1865871" cy="9601196"/>
          </a:xfrm>
          <a:prstGeom prst="rect">
            <a:avLst/>
          </a:prstGeom>
        </p:spPr>
      </p:pic>
      <p:pic>
        <p:nvPicPr>
          <p:cNvPr id="5" name="Содержимое 3" descr="герб.JPG">
            <a:extLst>
              <a:ext uri="{FF2B5EF4-FFF2-40B4-BE49-F238E27FC236}">
                <a16:creationId xmlns="" xmlns:a16="http://schemas.microsoft.com/office/drawing/2014/main" id="{F5A1E199-A7C8-4602-894F-28BAB6B72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"/>
            <a:ext cx="1843065" cy="2624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2221" y="130975"/>
            <a:ext cx="10602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 время проведения: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марта 2019 года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маршрута: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9986 м</a:t>
            </a: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этапов: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Скорость: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3-5 км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время: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часа 19  минут</a:t>
            </a: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зрителей: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18 000 человек</a:t>
            </a:r>
          </a:p>
        </p:txBody>
      </p:sp>
      <p:pic>
        <p:nvPicPr>
          <p:cNvPr id="1027" name="Picture 3" descr="C:\Users\Ковалев Вячеслав\Desktop\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81" y="3852073"/>
            <a:ext cx="11983216" cy="5719027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адпись 2"/>
          <p:cNvSpPr txBox="1">
            <a:spLocks noChangeArrowheads="1"/>
          </p:cNvSpPr>
          <p:nvPr/>
        </p:nvSpPr>
        <p:spPr bwMode="auto">
          <a:xfrm>
            <a:off x="1101849" y="7778783"/>
            <a:ext cx="3910965" cy="2381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/>
                <a:ea typeface="Calibri"/>
                <a:cs typeface="Times New Roman"/>
              </a:rPr>
              <a:t>- Высшие учебные заведения (3400 чел.)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0" name="Надпись 2"/>
          <p:cNvSpPr txBox="1">
            <a:spLocks noChangeArrowheads="1"/>
          </p:cNvSpPr>
          <p:nvPr/>
        </p:nvSpPr>
        <p:spPr bwMode="auto">
          <a:xfrm>
            <a:off x="1101849" y="8120232"/>
            <a:ext cx="3910965" cy="269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Calibri"/>
                <a:ea typeface="Calibri"/>
                <a:cs typeface="Times New Roman"/>
              </a:rPr>
              <a:t>- Спортивные школы (2650 чел.)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1" name="Надпись 2"/>
          <p:cNvSpPr txBox="1">
            <a:spLocks noChangeArrowheads="1"/>
          </p:cNvSpPr>
          <p:nvPr/>
        </p:nvSpPr>
        <p:spPr bwMode="auto">
          <a:xfrm>
            <a:off x="1101848" y="8465754"/>
            <a:ext cx="6495952" cy="2730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/>
                <a:ea typeface="Calibri"/>
                <a:cs typeface="Times New Roman"/>
              </a:rPr>
              <a:t>- Средние специальные учебные заведения (4340 чел.)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2" name="Надпись 2"/>
          <p:cNvSpPr txBox="1">
            <a:spLocks noChangeArrowheads="1"/>
          </p:cNvSpPr>
          <p:nvPr/>
        </p:nvSpPr>
        <p:spPr bwMode="auto">
          <a:xfrm>
            <a:off x="1101849" y="8771410"/>
            <a:ext cx="5565786" cy="2622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/>
                <a:ea typeface="Calibri"/>
                <a:cs typeface="Times New Roman"/>
              </a:rPr>
              <a:t>- Общеобразовательные учреждения (5155 чел.)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3" name="Надпись 2"/>
          <p:cNvSpPr txBox="1">
            <a:spLocks noChangeArrowheads="1"/>
          </p:cNvSpPr>
          <p:nvPr/>
        </p:nvSpPr>
        <p:spPr bwMode="auto">
          <a:xfrm>
            <a:off x="1101849" y="9087972"/>
            <a:ext cx="3910965" cy="2463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/>
                <a:ea typeface="Calibri"/>
                <a:cs typeface="Times New Roman"/>
              </a:rPr>
              <a:t>- Прочие учреждения (2690 чел.)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814" y="6342255"/>
            <a:ext cx="127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82021" y="4734066"/>
            <a:ext cx="141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ФИНИШ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761076" y="5103398"/>
            <a:ext cx="843521" cy="756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Финиш </a:t>
            </a:r>
            <a:r>
              <a:rPr lang="ru-RU" sz="1400" dirty="0" err="1" smtClean="0"/>
              <a:t>Этнодер-евня</a:t>
            </a:r>
            <a:r>
              <a:rPr lang="ru-RU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303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zerskih\Desktop\Расположение зрителей на карте\Заготовки\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1" y="2181689"/>
            <a:ext cx="11694099" cy="64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533161" y="4797093"/>
            <a:ext cx="2318658" cy="1043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755373" y="4598978"/>
            <a:ext cx="1915413" cy="1411357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705903" y="4598432"/>
            <a:ext cx="2787596" cy="19866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851819" y="4911124"/>
            <a:ext cx="3287108" cy="99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203758" y="5189125"/>
            <a:ext cx="4498595" cy="4370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Гимназия №</a:t>
            </a:r>
            <a:r>
              <a:rPr lang="ru-RU" sz="2000" b="1" dirty="0" smtClean="0"/>
              <a:t>8     (478 </a:t>
            </a:r>
            <a:r>
              <a:rPr lang="ru-RU" sz="2000" b="1" dirty="0"/>
              <a:t>чел.)</a:t>
            </a:r>
          </a:p>
        </p:txBody>
      </p:sp>
      <p:sp>
        <p:nvSpPr>
          <p:cNvPr id="43" name="TextBox 42"/>
          <p:cNvSpPr txBox="1"/>
          <p:nvPr/>
        </p:nvSpPr>
        <p:spPr>
          <a:xfrm rot="528067">
            <a:off x="1466472" y="4577574"/>
            <a:ext cx="3800982" cy="1975926"/>
          </a:xfrm>
          <a:custGeom>
            <a:avLst/>
            <a:gdLst>
              <a:gd name="connsiteX0" fmla="*/ 0 w 1995529"/>
              <a:gd name="connsiteY0" fmla="*/ 0 h 525213"/>
              <a:gd name="connsiteX1" fmla="*/ 1995529 w 1995529"/>
              <a:gd name="connsiteY1" fmla="*/ 0 h 525213"/>
              <a:gd name="connsiteX2" fmla="*/ 1995529 w 1995529"/>
              <a:gd name="connsiteY2" fmla="*/ 525213 h 525213"/>
              <a:gd name="connsiteX3" fmla="*/ 0 w 1995529"/>
              <a:gd name="connsiteY3" fmla="*/ 525213 h 525213"/>
              <a:gd name="connsiteX4" fmla="*/ 0 w 1995529"/>
              <a:gd name="connsiteY4" fmla="*/ 0 h 525213"/>
              <a:gd name="connsiteX0" fmla="*/ 1108188 w 3103717"/>
              <a:gd name="connsiteY0" fmla="*/ 0 h 1024693"/>
              <a:gd name="connsiteX1" fmla="*/ 3103717 w 3103717"/>
              <a:gd name="connsiteY1" fmla="*/ 0 h 1024693"/>
              <a:gd name="connsiteX2" fmla="*/ 3103717 w 3103717"/>
              <a:gd name="connsiteY2" fmla="*/ 525213 h 1024693"/>
              <a:gd name="connsiteX3" fmla="*/ 0 w 3103717"/>
              <a:gd name="connsiteY3" fmla="*/ 1024693 h 1024693"/>
              <a:gd name="connsiteX4" fmla="*/ 1108188 w 3103717"/>
              <a:gd name="connsiteY4" fmla="*/ 0 h 1024693"/>
              <a:gd name="connsiteX0" fmla="*/ 1108188 w 3103717"/>
              <a:gd name="connsiteY0" fmla="*/ 64296 h 1088989"/>
              <a:gd name="connsiteX1" fmla="*/ 3087889 w 3103717"/>
              <a:gd name="connsiteY1" fmla="*/ 0 h 1088989"/>
              <a:gd name="connsiteX2" fmla="*/ 3103717 w 3103717"/>
              <a:gd name="connsiteY2" fmla="*/ 589509 h 1088989"/>
              <a:gd name="connsiteX3" fmla="*/ 0 w 3103717"/>
              <a:gd name="connsiteY3" fmla="*/ 1088989 h 1088989"/>
              <a:gd name="connsiteX4" fmla="*/ 1108188 w 3103717"/>
              <a:gd name="connsiteY4" fmla="*/ 64296 h 1088989"/>
              <a:gd name="connsiteX0" fmla="*/ 1130482 w 3126011"/>
              <a:gd name="connsiteY0" fmla="*/ 64296 h 1088989"/>
              <a:gd name="connsiteX1" fmla="*/ 3110183 w 3126011"/>
              <a:gd name="connsiteY1" fmla="*/ 0 h 1088989"/>
              <a:gd name="connsiteX2" fmla="*/ 3126011 w 3126011"/>
              <a:gd name="connsiteY2" fmla="*/ 589509 h 1088989"/>
              <a:gd name="connsiteX3" fmla="*/ 22294 w 3126011"/>
              <a:gd name="connsiteY3" fmla="*/ 1088989 h 1088989"/>
              <a:gd name="connsiteX4" fmla="*/ 1985 w 3126011"/>
              <a:gd name="connsiteY4" fmla="*/ 1048204 h 1088989"/>
              <a:gd name="connsiteX5" fmla="*/ 1130482 w 3126011"/>
              <a:gd name="connsiteY5" fmla="*/ 64296 h 108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6011" h="1088989">
                <a:moveTo>
                  <a:pt x="1130482" y="64296"/>
                </a:moveTo>
                <a:lnTo>
                  <a:pt x="3110183" y="0"/>
                </a:lnTo>
                <a:lnTo>
                  <a:pt x="3126011" y="589509"/>
                </a:lnTo>
                <a:lnTo>
                  <a:pt x="22294" y="1088989"/>
                </a:lnTo>
                <a:cubicBezTo>
                  <a:pt x="33891" y="1077631"/>
                  <a:pt x="-9612" y="1059562"/>
                  <a:pt x="1985" y="1048204"/>
                </a:cubicBezTo>
                <a:lnTo>
                  <a:pt x="1130482" y="64296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                            </a:t>
            </a: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 Лицей </a:t>
            </a:r>
            <a:r>
              <a:rPr lang="ru-RU" sz="2000" b="1" dirty="0"/>
              <a:t>№7</a:t>
            </a:r>
          </a:p>
          <a:p>
            <a:r>
              <a:rPr lang="ru-RU" sz="2000" b="1" dirty="0"/>
              <a:t>                       (590 чел.)</a:t>
            </a:r>
          </a:p>
          <a:p>
            <a:r>
              <a:rPr lang="ru-RU" sz="2000" b="1" dirty="0"/>
              <a:t>                       </a:t>
            </a:r>
          </a:p>
          <a:p>
            <a:endParaRPr lang="ru-RU" sz="2000" b="1" dirty="0"/>
          </a:p>
          <a:p>
            <a:r>
              <a:rPr lang="ru-RU" sz="2000" b="1" dirty="0"/>
              <a:t>                     </a:t>
            </a:r>
          </a:p>
        </p:txBody>
      </p:sp>
      <p:graphicFrame>
        <p:nvGraphicFramePr>
          <p:cNvPr id="1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3529580"/>
              </p:ext>
            </p:extLst>
          </p:nvPr>
        </p:nvGraphicFramePr>
        <p:xfrm>
          <a:off x="609225" y="453596"/>
          <a:ext cx="11516197" cy="1528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051"/>
                <a:gridCol w="5669146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Железнодорожного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ГУО (п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списку распределения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МАУ «СШОР «Красноярск»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Расстояние: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600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чел.:1068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13" name="5-конечная звезда 12"/>
          <p:cNvSpPr/>
          <p:nvPr/>
        </p:nvSpPr>
        <p:spPr>
          <a:xfrm>
            <a:off x="2721669" y="4251591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583923" y="5701902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4328438" y="4350923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6521040" y="4502049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9067946" y="4554566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10530903" y="4613948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 rot="10959050" flipH="1" flipV="1">
            <a:off x="10881821" y="4602702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34 слот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 rot="10959050" flipH="1" flipV="1">
            <a:off x="9473284" y="4582633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33 слот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 rot="10959050" flipH="1" flipV="1">
            <a:off x="6871958" y="4505903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32 слот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 rot="10959050" flipH="1" flipV="1">
            <a:off x="4679356" y="4347119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31 слот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 rot="10959050" flipH="1" flipV="1">
            <a:off x="3072587" y="4206719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30 слот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 rot="10959050" flipH="1" flipV="1">
            <a:off x="849490" y="5304839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29 слот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488552"/>
              </p:ext>
            </p:extLst>
          </p:nvPr>
        </p:nvGraphicFramePr>
        <p:xfrm>
          <a:off x="561300" y="2181689"/>
          <a:ext cx="11686550" cy="192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0447"/>
                <a:gridCol w="3388691"/>
                <a:gridCol w="1583521"/>
                <a:gridCol w="5193090"/>
                <a:gridCol w="100080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Х ул. Пушкина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12:56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 Красной Армии Х ул. Копылова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146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Красной Армии Х ул. Копылова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12:58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Копылова, 17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115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Копылова, 17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Копылова, ост. Копыловский мост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Копылова, ост. Копыловский мост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13:02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Копылова, зд. Красной армии 71г ст2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Копылова, зд. Красной армии 71г ст2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13:04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Копылова, зд. Красной армии 71г ст3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Копылова, зд. Красной армии 71г ст3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13:06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Копыловский мост (над ж/д путями)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140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1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zerskih\Desktop\Расположение зрителей на карте\Заготовки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1" y="2109296"/>
            <a:ext cx="11794910" cy="662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654562" y="4211033"/>
            <a:ext cx="907301" cy="48673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098366" y="3590866"/>
            <a:ext cx="5947861" cy="46220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4283765" y="5901874"/>
            <a:ext cx="1814602" cy="262874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6299989" y="5420766"/>
            <a:ext cx="3830826" cy="30090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10130815" y="3792487"/>
            <a:ext cx="1964353" cy="16282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0869140">
            <a:off x="958981" y="4560154"/>
            <a:ext cx="1707971" cy="744819"/>
          </a:xfrm>
          <a:custGeom>
            <a:avLst/>
            <a:gdLst>
              <a:gd name="connsiteX0" fmla="*/ 0 w 1534480"/>
              <a:gd name="connsiteY0" fmla="*/ 0 h 523220"/>
              <a:gd name="connsiteX1" fmla="*/ 1534480 w 1534480"/>
              <a:gd name="connsiteY1" fmla="*/ 0 h 523220"/>
              <a:gd name="connsiteX2" fmla="*/ 1534480 w 1534480"/>
              <a:gd name="connsiteY2" fmla="*/ 523220 h 523220"/>
              <a:gd name="connsiteX3" fmla="*/ 0 w 1534480"/>
              <a:gd name="connsiteY3" fmla="*/ 523220 h 523220"/>
              <a:gd name="connsiteX4" fmla="*/ 0 w 1534480"/>
              <a:gd name="connsiteY4" fmla="*/ 0 h 523220"/>
              <a:gd name="connsiteX0" fmla="*/ 0 w 1534480"/>
              <a:gd name="connsiteY0" fmla="*/ 0 h 523220"/>
              <a:gd name="connsiteX1" fmla="*/ 1534480 w 1534480"/>
              <a:gd name="connsiteY1" fmla="*/ 0 h 523220"/>
              <a:gd name="connsiteX2" fmla="*/ 1256980 w 1534480"/>
              <a:gd name="connsiteY2" fmla="*/ 519000 h 523220"/>
              <a:gd name="connsiteX3" fmla="*/ 0 w 1534480"/>
              <a:gd name="connsiteY3" fmla="*/ 523220 h 523220"/>
              <a:gd name="connsiteX4" fmla="*/ 0 w 1534480"/>
              <a:gd name="connsiteY4" fmla="*/ 0 h 523220"/>
              <a:gd name="connsiteX0" fmla="*/ 0 w 1534480"/>
              <a:gd name="connsiteY0" fmla="*/ 0 h 523360"/>
              <a:gd name="connsiteX1" fmla="*/ 1534480 w 1534480"/>
              <a:gd name="connsiteY1" fmla="*/ 0 h 523360"/>
              <a:gd name="connsiteX2" fmla="*/ 1087708 w 1534480"/>
              <a:gd name="connsiteY2" fmla="*/ 523360 h 523360"/>
              <a:gd name="connsiteX3" fmla="*/ 0 w 1534480"/>
              <a:gd name="connsiteY3" fmla="*/ 523220 h 523360"/>
              <a:gd name="connsiteX4" fmla="*/ 0 w 1534480"/>
              <a:gd name="connsiteY4" fmla="*/ 0 h 52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480" h="523360">
                <a:moveTo>
                  <a:pt x="0" y="0"/>
                </a:moveTo>
                <a:lnTo>
                  <a:pt x="1534480" y="0"/>
                </a:lnTo>
                <a:lnTo>
                  <a:pt x="1087708" y="523360"/>
                </a:lnTo>
                <a:lnTo>
                  <a:pt x="0" y="52322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КФЭК</a:t>
            </a:r>
          </a:p>
          <a:p>
            <a:r>
              <a:rPr lang="ru-RU" sz="2000" b="1" dirty="0"/>
              <a:t>(150 чел.)</a:t>
            </a:r>
          </a:p>
        </p:txBody>
      </p:sp>
      <p:sp>
        <p:nvSpPr>
          <p:cNvPr id="37" name="TextBox 36"/>
          <p:cNvSpPr txBox="1"/>
          <p:nvPr/>
        </p:nvSpPr>
        <p:spPr>
          <a:xfrm rot="3001950">
            <a:off x="1883173" y="5368100"/>
            <a:ext cx="1823437" cy="1052596"/>
          </a:xfrm>
          <a:custGeom>
            <a:avLst/>
            <a:gdLst>
              <a:gd name="connsiteX0" fmla="*/ 0 w 1656184"/>
              <a:gd name="connsiteY0" fmla="*/ 0 h 523220"/>
              <a:gd name="connsiteX1" fmla="*/ 1656184 w 1656184"/>
              <a:gd name="connsiteY1" fmla="*/ 0 h 523220"/>
              <a:gd name="connsiteX2" fmla="*/ 1656184 w 1656184"/>
              <a:gd name="connsiteY2" fmla="*/ 523220 h 523220"/>
              <a:gd name="connsiteX3" fmla="*/ 0 w 1656184"/>
              <a:gd name="connsiteY3" fmla="*/ 523220 h 523220"/>
              <a:gd name="connsiteX4" fmla="*/ 0 w 1656184"/>
              <a:gd name="connsiteY4" fmla="*/ 0 h 523220"/>
              <a:gd name="connsiteX0" fmla="*/ 0 w 1656184"/>
              <a:gd name="connsiteY0" fmla="*/ 40294 h 563514"/>
              <a:gd name="connsiteX1" fmla="*/ 1286022 w 1656184"/>
              <a:gd name="connsiteY1" fmla="*/ 0 h 563514"/>
              <a:gd name="connsiteX2" fmla="*/ 1656184 w 1656184"/>
              <a:gd name="connsiteY2" fmla="*/ 563514 h 563514"/>
              <a:gd name="connsiteX3" fmla="*/ 0 w 1656184"/>
              <a:gd name="connsiteY3" fmla="*/ 563514 h 563514"/>
              <a:gd name="connsiteX4" fmla="*/ 0 w 1656184"/>
              <a:gd name="connsiteY4" fmla="*/ 40294 h 563514"/>
              <a:gd name="connsiteX0" fmla="*/ 0 w 1657544"/>
              <a:gd name="connsiteY0" fmla="*/ 65092 h 588312"/>
              <a:gd name="connsiteX1" fmla="*/ 1657544 w 1657544"/>
              <a:gd name="connsiteY1" fmla="*/ 0 h 588312"/>
              <a:gd name="connsiteX2" fmla="*/ 1656184 w 1657544"/>
              <a:gd name="connsiteY2" fmla="*/ 588312 h 588312"/>
              <a:gd name="connsiteX3" fmla="*/ 0 w 1657544"/>
              <a:gd name="connsiteY3" fmla="*/ 588312 h 588312"/>
              <a:gd name="connsiteX4" fmla="*/ 0 w 1657544"/>
              <a:gd name="connsiteY4" fmla="*/ 65092 h 588312"/>
              <a:gd name="connsiteX0" fmla="*/ 0 w 1657544"/>
              <a:gd name="connsiteY0" fmla="*/ 65092 h 601494"/>
              <a:gd name="connsiteX1" fmla="*/ 1657544 w 1657544"/>
              <a:gd name="connsiteY1" fmla="*/ 0 h 601494"/>
              <a:gd name="connsiteX2" fmla="*/ 1656184 w 1657544"/>
              <a:gd name="connsiteY2" fmla="*/ 588312 h 601494"/>
              <a:gd name="connsiteX3" fmla="*/ 361618 w 1657544"/>
              <a:gd name="connsiteY3" fmla="*/ 601494 h 601494"/>
              <a:gd name="connsiteX4" fmla="*/ 0 w 1657544"/>
              <a:gd name="connsiteY4" fmla="*/ 65092 h 601494"/>
              <a:gd name="connsiteX0" fmla="*/ 0 w 1649416"/>
              <a:gd name="connsiteY0" fmla="*/ 57851 h 601494"/>
              <a:gd name="connsiteX1" fmla="*/ 1649416 w 1649416"/>
              <a:gd name="connsiteY1" fmla="*/ 0 h 601494"/>
              <a:gd name="connsiteX2" fmla="*/ 1648056 w 1649416"/>
              <a:gd name="connsiteY2" fmla="*/ 588312 h 601494"/>
              <a:gd name="connsiteX3" fmla="*/ 353490 w 1649416"/>
              <a:gd name="connsiteY3" fmla="*/ 601494 h 601494"/>
              <a:gd name="connsiteX4" fmla="*/ 0 w 1649416"/>
              <a:gd name="connsiteY4" fmla="*/ 57851 h 601494"/>
              <a:gd name="connsiteX0" fmla="*/ 0 w 1649416"/>
              <a:gd name="connsiteY0" fmla="*/ 57851 h 588312"/>
              <a:gd name="connsiteX1" fmla="*/ 1649416 w 1649416"/>
              <a:gd name="connsiteY1" fmla="*/ 0 h 588312"/>
              <a:gd name="connsiteX2" fmla="*/ 1648056 w 1649416"/>
              <a:gd name="connsiteY2" fmla="*/ 588312 h 588312"/>
              <a:gd name="connsiteX3" fmla="*/ 135331 w 1649416"/>
              <a:gd name="connsiteY3" fmla="*/ 576826 h 588312"/>
              <a:gd name="connsiteX4" fmla="*/ 0 w 1649416"/>
              <a:gd name="connsiteY4" fmla="*/ 57851 h 58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9416" h="588312">
                <a:moveTo>
                  <a:pt x="0" y="57851"/>
                </a:moveTo>
                <a:lnTo>
                  <a:pt x="1649416" y="0"/>
                </a:lnTo>
                <a:cubicBezTo>
                  <a:pt x="1648963" y="196104"/>
                  <a:pt x="1648509" y="392208"/>
                  <a:pt x="1648056" y="588312"/>
                </a:cubicBezTo>
                <a:lnTo>
                  <a:pt x="135331" y="576826"/>
                </a:lnTo>
                <a:lnTo>
                  <a:pt x="0" y="57851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КМТ Астафьева              </a:t>
            </a:r>
            <a:r>
              <a:rPr lang="ru-RU" sz="2000" b="1" dirty="0"/>
              <a:t>(150 чел.)</a:t>
            </a:r>
          </a:p>
        </p:txBody>
      </p:sp>
      <p:sp>
        <p:nvSpPr>
          <p:cNvPr id="40" name="TextBox 39"/>
          <p:cNvSpPr txBox="1"/>
          <p:nvPr/>
        </p:nvSpPr>
        <p:spPr>
          <a:xfrm rot="3307630">
            <a:off x="3203407" y="7151624"/>
            <a:ext cx="1651819" cy="74481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Лицей №28</a:t>
            </a:r>
          </a:p>
          <a:p>
            <a:pPr algn="ctr"/>
            <a:r>
              <a:rPr lang="ru-RU" sz="2000" b="1" dirty="0"/>
              <a:t>(230 чел.)</a:t>
            </a:r>
          </a:p>
        </p:txBody>
      </p:sp>
      <p:sp>
        <p:nvSpPr>
          <p:cNvPr id="41" name="TextBox 40"/>
          <p:cNvSpPr txBox="1"/>
          <p:nvPr/>
        </p:nvSpPr>
        <p:spPr>
          <a:xfrm rot="19332205">
            <a:off x="7928357" y="4716163"/>
            <a:ext cx="1992997" cy="7448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/>
              <a:t>СШ №4</a:t>
            </a:r>
          </a:p>
          <a:p>
            <a:pPr algn="ctr"/>
            <a:r>
              <a:rPr lang="ru-RU" sz="2000" b="1" dirty="0"/>
              <a:t> (280 чел.)</a:t>
            </a:r>
          </a:p>
        </p:txBody>
      </p:sp>
      <p:sp>
        <p:nvSpPr>
          <p:cNvPr id="42" name="TextBox 41"/>
          <p:cNvSpPr txBox="1"/>
          <p:nvPr/>
        </p:nvSpPr>
        <p:spPr>
          <a:xfrm rot="19400834">
            <a:off x="10358611" y="4299920"/>
            <a:ext cx="2349802" cy="1668149"/>
          </a:xfrm>
          <a:custGeom>
            <a:avLst/>
            <a:gdLst>
              <a:gd name="connsiteX0" fmla="*/ 0 w 1678430"/>
              <a:gd name="connsiteY0" fmla="*/ 0 h 523220"/>
              <a:gd name="connsiteX1" fmla="*/ 1678430 w 1678430"/>
              <a:gd name="connsiteY1" fmla="*/ 0 h 523220"/>
              <a:gd name="connsiteX2" fmla="*/ 1678430 w 1678430"/>
              <a:gd name="connsiteY2" fmla="*/ 523220 h 523220"/>
              <a:gd name="connsiteX3" fmla="*/ 0 w 1678430"/>
              <a:gd name="connsiteY3" fmla="*/ 523220 h 523220"/>
              <a:gd name="connsiteX4" fmla="*/ 0 w 1678430"/>
              <a:gd name="connsiteY4" fmla="*/ 0 h 523220"/>
              <a:gd name="connsiteX0" fmla="*/ 0 w 1678430"/>
              <a:gd name="connsiteY0" fmla="*/ 0 h 523220"/>
              <a:gd name="connsiteX1" fmla="*/ 1678430 w 1678430"/>
              <a:gd name="connsiteY1" fmla="*/ 0 h 523220"/>
              <a:gd name="connsiteX2" fmla="*/ 1442631 w 1678430"/>
              <a:gd name="connsiteY2" fmla="*/ 347763 h 523220"/>
              <a:gd name="connsiteX3" fmla="*/ 0 w 1678430"/>
              <a:gd name="connsiteY3" fmla="*/ 523220 h 523220"/>
              <a:gd name="connsiteX4" fmla="*/ 0 w 1678430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8430" h="523220">
                <a:moveTo>
                  <a:pt x="0" y="0"/>
                </a:moveTo>
                <a:lnTo>
                  <a:pt x="1678430" y="0"/>
                </a:lnTo>
                <a:lnTo>
                  <a:pt x="1442631" y="347763"/>
                </a:lnTo>
                <a:lnTo>
                  <a:pt x="0" y="52322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smtClean="0">
                <a:solidFill>
                  <a:srgbClr val="CD0505"/>
                </a:solidFill>
              </a:rPr>
              <a:t>ГУО – отказ.</a:t>
            </a:r>
          </a:p>
          <a:p>
            <a:r>
              <a:rPr lang="ru-RU" sz="2000" b="1" dirty="0" smtClean="0">
                <a:solidFill>
                  <a:srgbClr val="CD0505"/>
                </a:solidFill>
              </a:rPr>
              <a:t>Району заменить другим учреждением</a:t>
            </a:r>
            <a:endParaRPr lang="ru-RU" sz="2000" b="1" dirty="0">
              <a:solidFill>
                <a:srgbClr val="CD0505"/>
              </a:solidFill>
            </a:endParaRPr>
          </a:p>
          <a:p>
            <a:r>
              <a:rPr lang="ru-RU" sz="2000" b="1" dirty="0">
                <a:solidFill>
                  <a:srgbClr val="CD0505"/>
                </a:solidFill>
              </a:rPr>
              <a:t>(100 чел.)</a:t>
            </a:r>
          </a:p>
        </p:txBody>
      </p:sp>
      <p:sp>
        <p:nvSpPr>
          <p:cNvPr id="43" name="TextBox 42"/>
          <p:cNvSpPr txBox="1"/>
          <p:nvPr/>
        </p:nvSpPr>
        <p:spPr>
          <a:xfrm rot="19332132">
            <a:off x="6347980" y="6997724"/>
            <a:ext cx="4348466" cy="4370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/>
              <a:t>СШ №32 (200чел.)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1584961" y="4079804"/>
            <a:ext cx="1260127" cy="132300"/>
          </a:xfrm>
          <a:custGeom>
            <a:avLst/>
            <a:gdLst>
              <a:gd name="connsiteX0" fmla="*/ 0 w 900091"/>
              <a:gd name="connsiteY0" fmla="*/ 90311 h 94500"/>
              <a:gd name="connsiteX1" fmla="*/ 239486 w 900091"/>
              <a:gd name="connsiteY1" fmla="*/ 14111 h 94500"/>
              <a:gd name="connsiteX2" fmla="*/ 478972 w 900091"/>
              <a:gd name="connsiteY2" fmla="*/ 3225 h 94500"/>
              <a:gd name="connsiteX3" fmla="*/ 544286 w 900091"/>
              <a:gd name="connsiteY3" fmla="*/ 3225 h 94500"/>
              <a:gd name="connsiteX4" fmla="*/ 620486 w 900091"/>
              <a:gd name="connsiteY4" fmla="*/ 3225 h 94500"/>
              <a:gd name="connsiteX5" fmla="*/ 783772 w 900091"/>
              <a:gd name="connsiteY5" fmla="*/ 46768 h 94500"/>
              <a:gd name="connsiteX6" fmla="*/ 892629 w 900091"/>
              <a:gd name="connsiteY6" fmla="*/ 90311 h 94500"/>
              <a:gd name="connsiteX7" fmla="*/ 881743 w 900091"/>
              <a:gd name="connsiteY7" fmla="*/ 90311 h 9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091" h="94500">
                <a:moveTo>
                  <a:pt x="0" y="90311"/>
                </a:moveTo>
                <a:cubicBezTo>
                  <a:pt x="79828" y="59468"/>
                  <a:pt x="159657" y="28625"/>
                  <a:pt x="239486" y="14111"/>
                </a:cubicBezTo>
                <a:cubicBezTo>
                  <a:pt x="319315" y="-403"/>
                  <a:pt x="428172" y="5039"/>
                  <a:pt x="478972" y="3225"/>
                </a:cubicBezTo>
                <a:cubicBezTo>
                  <a:pt x="529772" y="1411"/>
                  <a:pt x="544286" y="3225"/>
                  <a:pt x="544286" y="3225"/>
                </a:cubicBezTo>
                <a:cubicBezTo>
                  <a:pt x="567872" y="3225"/>
                  <a:pt x="580572" y="-4032"/>
                  <a:pt x="620486" y="3225"/>
                </a:cubicBezTo>
                <a:cubicBezTo>
                  <a:pt x="660400" y="10482"/>
                  <a:pt x="738415" y="32254"/>
                  <a:pt x="783772" y="46768"/>
                </a:cubicBezTo>
                <a:cubicBezTo>
                  <a:pt x="829129" y="61282"/>
                  <a:pt x="876301" y="83054"/>
                  <a:pt x="892629" y="90311"/>
                </a:cubicBezTo>
                <a:cubicBezTo>
                  <a:pt x="908958" y="97568"/>
                  <a:pt x="895350" y="93939"/>
                  <a:pt x="881743" y="90311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2865120" y="4251961"/>
            <a:ext cx="1468943" cy="1764071"/>
          </a:xfrm>
          <a:custGeom>
            <a:avLst/>
            <a:gdLst>
              <a:gd name="connsiteX0" fmla="*/ 0 w 1049245"/>
              <a:gd name="connsiteY0" fmla="*/ 0 h 1260051"/>
              <a:gd name="connsiteX1" fmla="*/ 304800 w 1049245"/>
              <a:gd name="connsiteY1" fmla="*/ 206829 h 1260051"/>
              <a:gd name="connsiteX2" fmla="*/ 511629 w 1049245"/>
              <a:gd name="connsiteY2" fmla="*/ 435429 h 1260051"/>
              <a:gd name="connsiteX3" fmla="*/ 718457 w 1049245"/>
              <a:gd name="connsiteY3" fmla="*/ 794657 h 1260051"/>
              <a:gd name="connsiteX4" fmla="*/ 1023257 w 1049245"/>
              <a:gd name="connsiteY4" fmla="*/ 1219200 h 1260051"/>
              <a:gd name="connsiteX5" fmla="*/ 1012372 w 1049245"/>
              <a:gd name="connsiteY5" fmla="*/ 1219200 h 126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9245" h="1260051">
                <a:moveTo>
                  <a:pt x="0" y="0"/>
                </a:moveTo>
                <a:cubicBezTo>
                  <a:pt x="109764" y="67129"/>
                  <a:pt x="219529" y="134258"/>
                  <a:pt x="304800" y="206829"/>
                </a:cubicBezTo>
                <a:cubicBezTo>
                  <a:pt x="390071" y="279400"/>
                  <a:pt x="442686" y="337458"/>
                  <a:pt x="511629" y="435429"/>
                </a:cubicBezTo>
                <a:cubicBezTo>
                  <a:pt x="580572" y="533400"/>
                  <a:pt x="633186" y="664029"/>
                  <a:pt x="718457" y="794657"/>
                </a:cubicBezTo>
                <a:cubicBezTo>
                  <a:pt x="803728" y="925285"/>
                  <a:pt x="974271" y="1148443"/>
                  <a:pt x="1023257" y="1219200"/>
                </a:cubicBezTo>
                <a:cubicBezTo>
                  <a:pt x="1072243" y="1289957"/>
                  <a:pt x="1042307" y="1254578"/>
                  <a:pt x="1012372" y="12192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ru-RU"/>
          </a:p>
        </p:txBody>
      </p:sp>
      <p:graphicFrame>
        <p:nvGraphicFramePr>
          <p:cNvPr id="1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0489872"/>
              </p:ext>
            </p:extLst>
          </p:nvPr>
        </p:nvGraphicFramePr>
        <p:xfrm>
          <a:off x="609225" y="453596"/>
          <a:ext cx="11516197" cy="1528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5547"/>
                <a:gridCol w="6260650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Железнодорожного района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ГУО (п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списку распределения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МАУ «СШОР по видам единоборств»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Расстояние: 550 м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1110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19" name="5-конечная звезда 18"/>
          <p:cNvSpPr/>
          <p:nvPr/>
        </p:nvSpPr>
        <p:spPr>
          <a:xfrm>
            <a:off x="3599591" y="4524342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483112" y="4475575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5957089" y="8183774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8729396" y="6005799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11994390" y="3445646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 rot="10959050" flipH="1" flipV="1">
            <a:off x="600548" y="3895138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37 слот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 rot="10959050" flipH="1" flipV="1">
            <a:off x="3845865" y="4168335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38 слот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 rot="10959050" flipH="1" flipV="1">
            <a:off x="5811793" y="7614120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39 слот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 rot="10959050" flipH="1" flipV="1">
            <a:off x="8737414" y="5624318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40 слот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 rot="10959050" flipH="1" flipV="1">
            <a:off x="11009978" y="3580330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41 слот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840867"/>
              </p:ext>
            </p:extLst>
          </p:nvPr>
        </p:nvGraphicFramePr>
        <p:xfrm>
          <a:off x="553751" y="2059946"/>
          <a:ext cx="11783539" cy="164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4767"/>
                <a:gridCol w="3416814"/>
                <a:gridCol w="1511330"/>
                <a:gridCol w="5321521"/>
                <a:gridCol w="100910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Съезд с ул. Копылова (</a:t>
                      </a:r>
                      <a:r>
                        <a:rPr lang="ru-RU" sz="1400" dirty="0" err="1">
                          <a:effectLst/>
                        </a:rPr>
                        <a:t>зд</a:t>
                      </a:r>
                      <a:r>
                        <a:rPr lang="ru-RU" sz="1400" dirty="0">
                          <a:effectLst/>
                        </a:rPr>
                        <a:t>. Ул. Ленина, 170)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13:12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Профсоюзов Х  ул. Ленина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164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Профсоюзов Х  ул. Ленина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13:14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Профсоюзов Х  Пр-т Мира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Профсоюзов Х  Пр-т Мира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13:16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ост. Профсоюзов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ост. Профсоюзов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13:18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Х ул. Робеспьера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152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Х ул. Робеспьера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105Б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154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6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zerskih\Desktop\Расположение зрителей на карте\Заготовки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1" y="2177238"/>
            <a:ext cx="11895720" cy="64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 flipV="1">
            <a:off x="884675" y="4339300"/>
            <a:ext cx="11549359" cy="1298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884677" y="4682502"/>
            <a:ext cx="4911256" cy="10119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8316213" y="4767466"/>
            <a:ext cx="4133259" cy="67096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795933" y="4783122"/>
            <a:ext cx="2520280" cy="16227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81252" y="4834563"/>
            <a:ext cx="4676078" cy="387799"/>
          </a:xfrm>
          <a:custGeom>
            <a:avLst/>
            <a:gdLst>
              <a:gd name="connsiteX0" fmla="*/ 0 w 8254008"/>
              <a:gd name="connsiteY0" fmla="*/ 0 h 307777"/>
              <a:gd name="connsiteX1" fmla="*/ 8254008 w 8254008"/>
              <a:gd name="connsiteY1" fmla="*/ 0 h 307777"/>
              <a:gd name="connsiteX2" fmla="*/ 8254008 w 8254008"/>
              <a:gd name="connsiteY2" fmla="*/ 307777 h 307777"/>
              <a:gd name="connsiteX3" fmla="*/ 0 w 8254008"/>
              <a:gd name="connsiteY3" fmla="*/ 307777 h 307777"/>
              <a:gd name="connsiteX4" fmla="*/ 0 w 8254008"/>
              <a:gd name="connsiteY4" fmla="*/ 0 h 307777"/>
              <a:gd name="connsiteX0" fmla="*/ 0 w 8254008"/>
              <a:gd name="connsiteY0" fmla="*/ 0 h 492834"/>
              <a:gd name="connsiteX1" fmla="*/ 8254008 w 8254008"/>
              <a:gd name="connsiteY1" fmla="*/ 0 h 492834"/>
              <a:gd name="connsiteX2" fmla="*/ 8199580 w 8254008"/>
              <a:gd name="connsiteY2" fmla="*/ 492834 h 492834"/>
              <a:gd name="connsiteX3" fmla="*/ 0 w 8254008"/>
              <a:gd name="connsiteY3" fmla="*/ 307777 h 492834"/>
              <a:gd name="connsiteX4" fmla="*/ 0 w 8254008"/>
              <a:gd name="connsiteY4" fmla="*/ 0 h 492834"/>
              <a:gd name="connsiteX0" fmla="*/ 0 w 8199580"/>
              <a:gd name="connsiteY0" fmla="*/ 0 h 492834"/>
              <a:gd name="connsiteX1" fmla="*/ 8199580 w 8199580"/>
              <a:gd name="connsiteY1" fmla="*/ 97971 h 492834"/>
              <a:gd name="connsiteX2" fmla="*/ 8199580 w 8199580"/>
              <a:gd name="connsiteY2" fmla="*/ 492834 h 492834"/>
              <a:gd name="connsiteX3" fmla="*/ 0 w 8199580"/>
              <a:gd name="connsiteY3" fmla="*/ 307777 h 492834"/>
              <a:gd name="connsiteX4" fmla="*/ 0 w 8199580"/>
              <a:gd name="connsiteY4" fmla="*/ 0 h 492834"/>
              <a:gd name="connsiteX0" fmla="*/ 0 w 8199580"/>
              <a:gd name="connsiteY0" fmla="*/ 0 h 502593"/>
              <a:gd name="connsiteX1" fmla="*/ 8199580 w 8199580"/>
              <a:gd name="connsiteY1" fmla="*/ 97971 h 502593"/>
              <a:gd name="connsiteX2" fmla="*/ 8199580 w 8199580"/>
              <a:gd name="connsiteY2" fmla="*/ 492834 h 502593"/>
              <a:gd name="connsiteX3" fmla="*/ 0 w 8199580"/>
              <a:gd name="connsiteY3" fmla="*/ 502593 h 502593"/>
              <a:gd name="connsiteX4" fmla="*/ 0 w 8199580"/>
              <a:gd name="connsiteY4" fmla="*/ 0 h 502593"/>
              <a:gd name="connsiteX0" fmla="*/ 0 w 8235663"/>
              <a:gd name="connsiteY0" fmla="*/ 4564 h 507157"/>
              <a:gd name="connsiteX1" fmla="*/ 8235663 w 8235663"/>
              <a:gd name="connsiteY1" fmla="*/ 0 h 507157"/>
              <a:gd name="connsiteX2" fmla="*/ 8199580 w 8235663"/>
              <a:gd name="connsiteY2" fmla="*/ 497398 h 507157"/>
              <a:gd name="connsiteX3" fmla="*/ 0 w 8235663"/>
              <a:gd name="connsiteY3" fmla="*/ 507157 h 507157"/>
              <a:gd name="connsiteX4" fmla="*/ 0 w 8235663"/>
              <a:gd name="connsiteY4" fmla="*/ 4564 h 507157"/>
              <a:gd name="connsiteX0" fmla="*/ 0 w 8235663"/>
              <a:gd name="connsiteY0" fmla="*/ 4564 h 551211"/>
              <a:gd name="connsiteX1" fmla="*/ 8235663 w 8235663"/>
              <a:gd name="connsiteY1" fmla="*/ 0 h 551211"/>
              <a:gd name="connsiteX2" fmla="*/ 8172827 w 8235663"/>
              <a:gd name="connsiteY2" fmla="*/ 551211 h 551211"/>
              <a:gd name="connsiteX3" fmla="*/ 0 w 8235663"/>
              <a:gd name="connsiteY3" fmla="*/ 507157 h 551211"/>
              <a:gd name="connsiteX4" fmla="*/ 0 w 8235663"/>
              <a:gd name="connsiteY4" fmla="*/ 4564 h 551211"/>
              <a:gd name="connsiteX0" fmla="*/ 0 w 8208908"/>
              <a:gd name="connsiteY0" fmla="*/ 0 h 546647"/>
              <a:gd name="connsiteX1" fmla="*/ 8208908 w 8208908"/>
              <a:gd name="connsiteY1" fmla="*/ 49250 h 546647"/>
              <a:gd name="connsiteX2" fmla="*/ 8172827 w 8208908"/>
              <a:gd name="connsiteY2" fmla="*/ 546647 h 546647"/>
              <a:gd name="connsiteX3" fmla="*/ 0 w 8208908"/>
              <a:gd name="connsiteY3" fmla="*/ 502593 h 546647"/>
              <a:gd name="connsiteX4" fmla="*/ 0 w 8208908"/>
              <a:gd name="connsiteY4" fmla="*/ 0 h 54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8908" h="546647">
                <a:moveTo>
                  <a:pt x="0" y="0"/>
                </a:moveTo>
                <a:lnTo>
                  <a:pt x="8208908" y="49250"/>
                </a:lnTo>
                <a:lnTo>
                  <a:pt x="8172827" y="546647"/>
                </a:lnTo>
                <a:lnTo>
                  <a:pt x="0" y="502593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1700" b="1" dirty="0"/>
              <a:t>АО НПП «Радио Связь»     (150 чел)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8366" y="4913117"/>
            <a:ext cx="1764196" cy="603242"/>
          </a:xfrm>
          <a:custGeom>
            <a:avLst/>
            <a:gdLst>
              <a:gd name="connsiteX0" fmla="*/ 0 w 8254008"/>
              <a:gd name="connsiteY0" fmla="*/ 0 h 307777"/>
              <a:gd name="connsiteX1" fmla="*/ 8254008 w 8254008"/>
              <a:gd name="connsiteY1" fmla="*/ 0 h 307777"/>
              <a:gd name="connsiteX2" fmla="*/ 8254008 w 8254008"/>
              <a:gd name="connsiteY2" fmla="*/ 307777 h 307777"/>
              <a:gd name="connsiteX3" fmla="*/ 0 w 8254008"/>
              <a:gd name="connsiteY3" fmla="*/ 307777 h 307777"/>
              <a:gd name="connsiteX4" fmla="*/ 0 w 8254008"/>
              <a:gd name="connsiteY4" fmla="*/ 0 h 307777"/>
              <a:gd name="connsiteX0" fmla="*/ 0 w 8254008"/>
              <a:gd name="connsiteY0" fmla="*/ 0 h 492834"/>
              <a:gd name="connsiteX1" fmla="*/ 8254008 w 8254008"/>
              <a:gd name="connsiteY1" fmla="*/ 0 h 492834"/>
              <a:gd name="connsiteX2" fmla="*/ 8199580 w 8254008"/>
              <a:gd name="connsiteY2" fmla="*/ 492834 h 492834"/>
              <a:gd name="connsiteX3" fmla="*/ 0 w 8254008"/>
              <a:gd name="connsiteY3" fmla="*/ 307777 h 492834"/>
              <a:gd name="connsiteX4" fmla="*/ 0 w 8254008"/>
              <a:gd name="connsiteY4" fmla="*/ 0 h 492834"/>
              <a:gd name="connsiteX0" fmla="*/ 0 w 8199580"/>
              <a:gd name="connsiteY0" fmla="*/ 0 h 492834"/>
              <a:gd name="connsiteX1" fmla="*/ 8199580 w 8199580"/>
              <a:gd name="connsiteY1" fmla="*/ 97971 h 492834"/>
              <a:gd name="connsiteX2" fmla="*/ 8199580 w 8199580"/>
              <a:gd name="connsiteY2" fmla="*/ 492834 h 492834"/>
              <a:gd name="connsiteX3" fmla="*/ 0 w 8199580"/>
              <a:gd name="connsiteY3" fmla="*/ 307777 h 492834"/>
              <a:gd name="connsiteX4" fmla="*/ 0 w 8199580"/>
              <a:gd name="connsiteY4" fmla="*/ 0 h 492834"/>
              <a:gd name="connsiteX0" fmla="*/ 0 w 8199580"/>
              <a:gd name="connsiteY0" fmla="*/ 0 h 499518"/>
              <a:gd name="connsiteX1" fmla="*/ 8199580 w 8199580"/>
              <a:gd name="connsiteY1" fmla="*/ 97971 h 499518"/>
              <a:gd name="connsiteX2" fmla="*/ 8199580 w 8199580"/>
              <a:gd name="connsiteY2" fmla="*/ 492834 h 499518"/>
              <a:gd name="connsiteX3" fmla="*/ 53743 w 8199580"/>
              <a:gd name="connsiteY3" fmla="*/ 499518 h 499518"/>
              <a:gd name="connsiteX4" fmla="*/ 0 w 8199580"/>
              <a:gd name="connsiteY4" fmla="*/ 0 h 499518"/>
              <a:gd name="connsiteX0" fmla="*/ 0 w 8199580"/>
              <a:gd name="connsiteY0" fmla="*/ 0 h 499518"/>
              <a:gd name="connsiteX1" fmla="*/ 8145837 w 8199580"/>
              <a:gd name="connsiteY1" fmla="*/ 10815 h 499518"/>
              <a:gd name="connsiteX2" fmla="*/ 8199580 w 8199580"/>
              <a:gd name="connsiteY2" fmla="*/ 492834 h 499518"/>
              <a:gd name="connsiteX3" fmla="*/ 53743 w 8199580"/>
              <a:gd name="connsiteY3" fmla="*/ 499518 h 499518"/>
              <a:gd name="connsiteX4" fmla="*/ 0 w 8199580"/>
              <a:gd name="connsiteY4" fmla="*/ 0 h 499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9580" h="499518">
                <a:moveTo>
                  <a:pt x="0" y="0"/>
                </a:moveTo>
                <a:lnTo>
                  <a:pt x="8145837" y="10815"/>
                </a:lnTo>
                <a:lnTo>
                  <a:pt x="8199580" y="492834"/>
                </a:lnTo>
                <a:lnTo>
                  <a:pt x="53743" y="499518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1500" b="1" dirty="0" err="1"/>
              <a:t>Красн</a:t>
            </a:r>
            <a:r>
              <a:rPr lang="ru-RU" sz="1500" b="1" dirty="0"/>
              <a:t>. водочный  завод (100 чел.)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1253" y="3714735"/>
            <a:ext cx="11064976" cy="437043"/>
          </a:xfrm>
          <a:custGeom>
            <a:avLst/>
            <a:gdLst>
              <a:gd name="connsiteX0" fmla="*/ 0 w 8047569"/>
              <a:gd name="connsiteY0" fmla="*/ 0 h 307777"/>
              <a:gd name="connsiteX1" fmla="*/ 8047569 w 8047569"/>
              <a:gd name="connsiteY1" fmla="*/ 0 h 307777"/>
              <a:gd name="connsiteX2" fmla="*/ 8047569 w 8047569"/>
              <a:gd name="connsiteY2" fmla="*/ 307777 h 307777"/>
              <a:gd name="connsiteX3" fmla="*/ 0 w 8047569"/>
              <a:gd name="connsiteY3" fmla="*/ 307777 h 307777"/>
              <a:gd name="connsiteX4" fmla="*/ 0 w 8047569"/>
              <a:gd name="connsiteY4" fmla="*/ 0 h 307777"/>
              <a:gd name="connsiteX0" fmla="*/ 0 w 8069341"/>
              <a:gd name="connsiteY0" fmla="*/ 0 h 449291"/>
              <a:gd name="connsiteX1" fmla="*/ 8047569 w 8069341"/>
              <a:gd name="connsiteY1" fmla="*/ 0 h 449291"/>
              <a:gd name="connsiteX2" fmla="*/ 8069341 w 8069341"/>
              <a:gd name="connsiteY2" fmla="*/ 449291 h 449291"/>
              <a:gd name="connsiteX3" fmla="*/ 0 w 8069341"/>
              <a:gd name="connsiteY3" fmla="*/ 307777 h 449291"/>
              <a:gd name="connsiteX4" fmla="*/ 0 w 8069341"/>
              <a:gd name="connsiteY4" fmla="*/ 0 h 449291"/>
              <a:gd name="connsiteX0" fmla="*/ 0 w 8069341"/>
              <a:gd name="connsiteY0" fmla="*/ 0 h 449291"/>
              <a:gd name="connsiteX1" fmla="*/ 8047569 w 8069341"/>
              <a:gd name="connsiteY1" fmla="*/ 0 h 449291"/>
              <a:gd name="connsiteX2" fmla="*/ 8069341 w 8069341"/>
              <a:gd name="connsiteY2" fmla="*/ 449291 h 449291"/>
              <a:gd name="connsiteX3" fmla="*/ 0 w 8069341"/>
              <a:gd name="connsiteY3" fmla="*/ 394862 h 449291"/>
              <a:gd name="connsiteX4" fmla="*/ 0 w 8069341"/>
              <a:gd name="connsiteY4" fmla="*/ 0 h 449291"/>
              <a:gd name="connsiteX0" fmla="*/ 0 w 8069341"/>
              <a:gd name="connsiteY0" fmla="*/ 0 h 449291"/>
              <a:gd name="connsiteX1" fmla="*/ 8058455 w 8069341"/>
              <a:gd name="connsiteY1" fmla="*/ 119743 h 449291"/>
              <a:gd name="connsiteX2" fmla="*/ 8069341 w 8069341"/>
              <a:gd name="connsiteY2" fmla="*/ 449291 h 449291"/>
              <a:gd name="connsiteX3" fmla="*/ 0 w 8069341"/>
              <a:gd name="connsiteY3" fmla="*/ 394862 h 449291"/>
              <a:gd name="connsiteX4" fmla="*/ 0 w 8069341"/>
              <a:gd name="connsiteY4" fmla="*/ 0 h 449291"/>
              <a:gd name="connsiteX0" fmla="*/ 0 w 8091113"/>
              <a:gd name="connsiteY0" fmla="*/ 0 h 383977"/>
              <a:gd name="connsiteX1" fmla="*/ 8080227 w 8091113"/>
              <a:gd name="connsiteY1" fmla="*/ 54429 h 383977"/>
              <a:gd name="connsiteX2" fmla="*/ 8091113 w 8091113"/>
              <a:gd name="connsiteY2" fmla="*/ 383977 h 383977"/>
              <a:gd name="connsiteX3" fmla="*/ 21772 w 8091113"/>
              <a:gd name="connsiteY3" fmla="*/ 329548 h 383977"/>
              <a:gd name="connsiteX4" fmla="*/ 0 w 8091113"/>
              <a:gd name="connsiteY4" fmla="*/ 0 h 383977"/>
              <a:gd name="connsiteX0" fmla="*/ 10885 w 8069341"/>
              <a:gd name="connsiteY0" fmla="*/ 0 h 405748"/>
              <a:gd name="connsiteX1" fmla="*/ 8058455 w 8069341"/>
              <a:gd name="connsiteY1" fmla="*/ 76200 h 405748"/>
              <a:gd name="connsiteX2" fmla="*/ 8069341 w 8069341"/>
              <a:gd name="connsiteY2" fmla="*/ 405748 h 405748"/>
              <a:gd name="connsiteX3" fmla="*/ 0 w 8069341"/>
              <a:gd name="connsiteY3" fmla="*/ 351319 h 405748"/>
              <a:gd name="connsiteX4" fmla="*/ 10885 w 8069341"/>
              <a:gd name="connsiteY4" fmla="*/ 0 h 40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9341" h="405748">
                <a:moveTo>
                  <a:pt x="10885" y="0"/>
                </a:moveTo>
                <a:lnTo>
                  <a:pt x="8058455" y="76200"/>
                </a:lnTo>
                <a:lnTo>
                  <a:pt x="8069341" y="405748"/>
                </a:lnTo>
                <a:lnTo>
                  <a:pt x="0" y="351319"/>
                </a:lnTo>
                <a:lnTo>
                  <a:pt x="10885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/>
              <a:t>СШ №10 (474 чел.)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71035" y="5079331"/>
            <a:ext cx="3375194" cy="437043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АО РЖД (130 чел.)</a:t>
            </a:r>
          </a:p>
        </p:txBody>
      </p:sp>
      <p:graphicFrame>
        <p:nvGraphicFramePr>
          <p:cNvPr id="1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69419"/>
              </p:ext>
            </p:extLst>
          </p:nvPr>
        </p:nvGraphicFramePr>
        <p:xfrm>
          <a:off x="609225" y="453596"/>
          <a:ext cx="11516197" cy="1528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051"/>
                <a:gridCol w="5669146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Железнодорожного района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ГУО (п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списку распределения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МБУ «СШОР им. В.Г. Путинцева»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Расстояние: 550 м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854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15" name="5-конечная звезда 14"/>
          <p:cNvSpPr/>
          <p:nvPr/>
        </p:nvSpPr>
        <p:spPr>
          <a:xfrm>
            <a:off x="599085" y="4295718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3557241" y="4339300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6884623" y="4425011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9847683" y="4512720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 rot="10959050" flipH="1" flipV="1">
            <a:off x="617371" y="3955637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41 слот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 rot="10959050" flipH="1" flipV="1">
            <a:off x="11449621" y="4935498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45 слот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 rot="10959050" flipH="1" flipV="1">
            <a:off x="10027151" y="4268628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44 слот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 rot="10959050" flipH="1" flipV="1">
            <a:off x="7072121" y="4178274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43 слот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 rot="10959050" flipH="1" flipV="1">
            <a:off x="3778509" y="4033298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42 слот</a:t>
            </a:r>
            <a:endParaRPr lang="ru-RU" b="1" dirty="0"/>
          </a:p>
        </p:txBody>
      </p:sp>
      <p:sp>
        <p:nvSpPr>
          <p:cNvPr id="27" name="5-конечная звезда 26"/>
          <p:cNvSpPr/>
          <p:nvPr/>
        </p:nvSpPr>
        <p:spPr>
          <a:xfrm>
            <a:off x="11874779" y="4559677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494163"/>
              </p:ext>
            </p:extLst>
          </p:nvPr>
        </p:nvGraphicFramePr>
        <p:xfrm>
          <a:off x="599084" y="2155769"/>
          <a:ext cx="11834949" cy="164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7056"/>
                <a:gridCol w="3431721"/>
                <a:gridCol w="1890236"/>
                <a:gridCol w="4972426"/>
                <a:gridCol w="101351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Х ул. Робеспьера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13:20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105Б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154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105Б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13:22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Х ул. Декабристов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147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Х ул. Декабристов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13:24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Х ул. Горького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142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Х ул. Горького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13:26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112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112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13:28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110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103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6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zerskih\Desktop\Расположение зрителей на карте\Заготовки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2" y="2179509"/>
            <a:ext cx="1167034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 flipV="1">
            <a:off x="654562" y="3691677"/>
            <a:ext cx="11520589" cy="1298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 flipV="1">
            <a:off x="654562" y="4048734"/>
            <a:ext cx="4536504" cy="6491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5208935" y="4108729"/>
            <a:ext cx="6984085" cy="6491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9847" y="4369879"/>
            <a:ext cx="3945933" cy="437043"/>
          </a:xfrm>
          <a:custGeom>
            <a:avLst/>
            <a:gdLst>
              <a:gd name="connsiteX0" fmla="*/ 0 w 8254008"/>
              <a:gd name="connsiteY0" fmla="*/ 0 h 307777"/>
              <a:gd name="connsiteX1" fmla="*/ 8254008 w 8254008"/>
              <a:gd name="connsiteY1" fmla="*/ 0 h 307777"/>
              <a:gd name="connsiteX2" fmla="*/ 8254008 w 8254008"/>
              <a:gd name="connsiteY2" fmla="*/ 307777 h 307777"/>
              <a:gd name="connsiteX3" fmla="*/ 0 w 8254008"/>
              <a:gd name="connsiteY3" fmla="*/ 307777 h 307777"/>
              <a:gd name="connsiteX4" fmla="*/ 0 w 8254008"/>
              <a:gd name="connsiteY4" fmla="*/ 0 h 307777"/>
              <a:gd name="connsiteX0" fmla="*/ 0 w 8254008"/>
              <a:gd name="connsiteY0" fmla="*/ 0 h 492834"/>
              <a:gd name="connsiteX1" fmla="*/ 8254008 w 8254008"/>
              <a:gd name="connsiteY1" fmla="*/ 0 h 492834"/>
              <a:gd name="connsiteX2" fmla="*/ 8199580 w 8254008"/>
              <a:gd name="connsiteY2" fmla="*/ 492834 h 492834"/>
              <a:gd name="connsiteX3" fmla="*/ 0 w 8254008"/>
              <a:gd name="connsiteY3" fmla="*/ 307777 h 492834"/>
              <a:gd name="connsiteX4" fmla="*/ 0 w 8254008"/>
              <a:gd name="connsiteY4" fmla="*/ 0 h 492834"/>
              <a:gd name="connsiteX0" fmla="*/ 0 w 8199580"/>
              <a:gd name="connsiteY0" fmla="*/ 0 h 492834"/>
              <a:gd name="connsiteX1" fmla="*/ 8199580 w 8199580"/>
              <a:gd name="connsiteY1" fmla="*/ 97971 h 492834"/>
              <a:gd name="connsiteX2" fmla="*/ 8199580 w 8199580"/>
              <a:gd name="connsiteY2" fmla="*/ 492834 h 492834"/>
              <a:gd name="connsiteX3" fmla="*/ 0 w 8199580"/>
              <a:gd name="connsiteY3" fmla="*/ 307777 h 492834"/>
              <a:gd name="connsiteX4" fmla="*/ 0 w 8199580"/>
              <a:gd name="connsiteY4" fmla="*/ 0 h 492834"/>
              <a:gd name="connsiteX0" fmla="*/ 55344 w 8254924"/>
              <a:gd name="connsiteY0" fmla="*/ 0 h 492834"/>
              <a:gd name="connsiteX1" fmla="*/ 8254924 w 8254924"/>
              <a:gd name="connsiteY1" fmla="*/ 97971 h 492834"/>
              <a:gd name="connsiteX2" fmla="*/ 8254924 w 8254924"/>
              <a:gd name="connsiteY2" fmla="*/ 492834 h 492834"/>
              <a:gd name="connsiteX3" fmla="*/ 0 w 8254924"/>
              <a:gd name="connsiteY3" fmla="*/ 429794 h 492834"/>
              <a:gd name="connsiteX4" fmla="*/ 55344 w 8254924"/>
              <a:gd name="connsiteY4" fmla="*/ 0 h 4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4924" h="492834">
                <a:moveTo>
                  <a:pt x="55344" y="0"/>
                </a:moveTo>
                <a:lnTo>
                  <a:pt x="8254924" y="97971"/>
                </a:lnTo>
                <a:lnTo>
                  <a:pt x="8254924" y="492834"/>
                </a:lnTo>
                <a:lnTo>
                  <a:pt x="0" y="429794"/>
                </a:lnTo>
                <a:lnTo>
                  <a:pt x="55344" y="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 smtClean="0"/>
              <a:t>Лицей №2 (428 чел.)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11145" y="4369881"/>
            <a:ext cx="5443806" cy="437043"/>
          </a:xfrm>
          <a:custGeom>
            <a:avLst/>
            <a:gdLst>
              <a:gd name="connsiteX0" fmla="*/ 0 w 8254008"/>
              <a:gd name="connsiteY0" fmla="*/ 0 h 307777"/>
              <a:gd name="connsiteX1" fmla="*/ 8254008 w 8254008"/>
              <a:gd name="connsiteY1" fmla="*/ 0 h 307777"/>
              <a:gd name="connsiteX2" fmla="*/ 8254008 w 8254008"/>
              <a:gd name="connsiteY2" fmla="*/ 307777 h 307777"/>
              <a:gd name="connsiteX3" fmla="*/ 0 w 8254008"/>
              <a:gd name="connsiteY3" fmla="*/ 307777 h 307777"/>
              <a:gd name="connsiteX4" fmla="*/ 0 w 8254008"/>
              <a:gd name="connsiteY4" fmla="*/ 0 h 307777"/>
              <a:gd name="connsiteX0" fmla="*/ 0 w 8254008"/>
              <a:gd name="connsiteY0" fmla="*/ 0 h 492834"/>
              <a:gd name="connsiteX1" fmla="*/ 8254008 w 8254008"/>
              <a:gd name="connsiteY1" fmla="*/ 0 h 492834"/>
              <a:gd name="connsiteX2" fmla="*/ 8199580 w 8254008"/>
              <a:gd name="connsiteY2" fmla="*/ 492834 h 492834"/>
              <a:gd name="connsiteX3" fmla="*/ 0 w 8254008"/>
              <a:gd name="connsiteY3" fmla="*/ 307777 h 492834"/>
              <a:gd name="connsiteX4" fmla="*/ 0 w 8254008"/>
              <a:gd name="connsiteY4" fmla="*/ 0 h 492834"/>
              <a:gd name="connsiteX0" fmla="*/ 0 w 8199580"/>
              <a:gd name="connsiteY0" fmla="*/ 0 h 492834"/>
              <a:gd name="connsiteX1" fmla="*/ 8199580 w 8199580"/>
              <a:gd name="connsiteY1" fmla="*/ 97971 h 492834"/>
              <a:gd name="connsiteX2" fmla="*/ 8199580 w 8199580"/>
              <a:gd name="connsiteY2" fmla="*/ 492834 h 492834"/>
              <a:gd name="connsiteX3" fmla="*/ 0 w 8199580"/>
              <a:gd name="connsiteY3" fmla="*/ 307777 h 492834"/>
              <a:gd name="connsiteX4" fmla="*/ 0 w 8199580"/>
              <a:gd name="connsiteY4" fmla="*/ 0 h 492834"/>
              <a:gd name="connsiteX0" fmla="*/ 55344 w 8254924"/>
              <a:gd name="connsiteY0" fmla="*/ 0 h 492834"/>
              <a:gd name="connsiteX1" fmla="*/ 8254924 w 8254924"/>
              <a:gd name="connsiteY1" fmla="*/ 97971 h 492834"/>
              <a:gd name="connsiteX2" fmla="*/ 8254924 w 8254924"/>
              <a:gd name="connsiteY2" fmla="*/ 492834 h 492834"/>
              <a:gd name="connsiteX3" fmla="*/ 0 w 8254924"/>
              <a:gd name="connsiteY3" fmla="*/ 429794 h 492834"/>
              <a:gd name="connsiteX4" fmla="*/ 55344 w 8254924"/>
              <a:gd name="connsiteY4" fmla="*/ 0 h 492834"/>
              <a:gd name="connsiteX0" fmla="*/ 0 w 8273508"/>
              <a:gd name="connsiteY0" fmla="*/ 0 h 405680"/>
              <a:gd name="connsiteX1" fmla="*/ 8273508 w 8273508"/>
              <a:gd name="connsiteY1" fmla="*/ 10817 h 405680"/>
              <a:gd name="connsiteX2" fmla="*/ 8273508 w 8273508"/>
              <a:gd name="connsiteY2" fmla="*/ 405680 h 405680"/>
              <a:gd name="connsiteX3" fmla="*/ 18584 w 8273508"/>
              <a:gd name="connsiteY3" fmla="*/ 342640 h 405680"/>
              <a:gd name="connsiteX4" fmla="*/ 0 w 8273508"/>
              <a:gd name="connsiteY4" fmla="*/ 0 h 405680"/>
              <a:gd name="connsiteX0" fmla="*/ 0 w 8273508"/>
              <a:gd name="connsiteY0" fmla="*/ 0 h 457973"/>
              <a:gd name="connsiteX1" fmla="*/ 8273508 w 8273508"/>
              <a:gd name="connsiteY1" fmla="*/ 10817 h 457973"/>
              <a:gd name="connsiteX2" fmla="*/ 8255026 w 8273508"/>
              <a:gd name="connsiteY2" fmla="*/ 457973 h 457973"/>
              <a:gd name="connsiteX3" fmla="*/ 18584 w 8273508"/>
              <a:gd name="connsiteY3" fmla="*/ 342640 h 457973"/>
              <a:gd name="connsiteX4" fmla="*/ 0 w 8273508"/>
              <a:gd name="connsiteY4" fmla="*/ 0 h 457973"/>
              <a:gd name="connsiteX0" fmla="*/ 0 w 8273508"/>
              <a:gd name="connsiteY0" fmla="*/ 0 h 457973"/>
              <a:gd name="connsiteX1" fmla="*/ 8273508 w 8273508"/>
              <a:gd name="connsiteY1" fmla="*/ 63111 h 457973"/>
              <a:gd name="connsiteX2" fmla="*/ 8255026 w 8273508"/>
              <a:gd name="connsiteY2" fmla="*/ 457973 h 457973"/>
              <a:gd name="connsiteX3" fmla="*/ 18584 w 8273508"/>
              <a:gd name="connsiteY3" fmla="*/ 342640 h 457973"/>
              <a:gd name="connsiteX4" fmla="*/ 0 w 8273508"/>
              <a:gd name="connsiteY4" fmla="*/ 0 h 45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508" h="457973">
                <a:moveTo>
                  <a:pt x="0" y="0"/>
                </a:moveTo>
                <a:lnTo>
                  <a:pt x="8273508" y="63111"/>
                </a:lnTo>
                <a:lnTo>
                  <a:pt x="8255026" y="457973"/>
                </a:lnTo>
                <a:lnTo>
                  <a:pt x="18584" y="34264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 smtClean="0"/>
              <a:t>КГПУ </a:t>
            </a:r>
            <a:r>
              <a:rPr lang="ru-RU" sz="2000" b="1" dirty="0"/>
              <a:t>им. </a:t>
            </a:r>
            <a:r>
              <a:rPr lang="ru-RU" sz="2000" b="1" dirty="0" smtClean="0"/>
              <a:t>В.П. Астафьева (</a:t>
            </a:r>
            <a:r>
              <a:rPr lang="ru-RU" sz="2000" b="1" dirty="0"/>
              <a:t>200 чел.)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111" y="3076697"/>
            <a:ext cx="5524034" cy="7448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 err="1" smtClean="0"/>
              <a:t>СибГУ</a:t>
            </a:r>
            <a:r>
              <a:rPr lang="ru-RU" sz="2000" b="1" dirty="0" smtClean="0"/>
              <a:t> им. М.Ф. </a:t>
            </a:r>
            <a:r>
              <a:rPr lang="ru-RU" sz="2000" b="1" dirty="0" err="1" smtClean="0"/>
              <a:t>Решетнева</a:t>
            </a:r>
            <a:r>
              <a:rPr lang="ru-RU" sz="2000" b="1" dirty="0" smtClean="0"/>
              <a:t> (200), </a:t>
            </a:r>
            <a:r>
              <a:rPr lang="ru-RU" sz="2000" b="1" dirty="0" err="1" smtClean="0"/>
              <a:t>КрасГАУ</a:t>
            </a:r>
            <a:r>
              <a:rPr lang="ru-RU" sz="2000" b="1" dirty="0" smtClean="0"/>
              <a:t> (200)</a:t>
            </a: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387053"/>
              </p:ext>
            </p:extLst>
          </p:nvPr>
        </p:nvGraphicFramePr>
        <p:xfrm>
          <a:off x="609225" y="453596"/>
          <a:ext cx="11516197" cy="1528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051"/>
                <a:gridCol w="5669146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Центрального района (ГУО+ССУЗЫ (п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списку распределения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МАУ «СШОР «Юность»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Расстояние: 500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1228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12" name="5-конечная звезда 11"/>
          <p:cNvSpPr/>
          <p:nvPr/>
        </p:nvSpPr>
        <p:spPr>
          <a:xfrm>
            <a:off x="1823034" y="3648095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3724705" y="3701893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6489736" y="3734352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9059407" y="3745946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12021570" y="3821516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111145" y="3076698"/>
            <a:ext cx="5965640" cy="7448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КГПУ им. В.П. Астафьева </a:t>
            </a:r>
            <a:r>
              <a:rPr lang="ru-RU" sz="2000" b="1" dirty="0" smtClean="0">
                <a:solidFill>
                  <a:prstClr val="black"/>
                </a:solidFill>
              </a:rPr>
              <a:t>(100 </a:t>
            </a:r>
            <a:r>
              <a:rPr lang="ru-RU" sz="2000" b="1" dirty="0">
                <a:solidFill>
                  <a:prstClr val="black"/>
                </a:solidFill>
              </a:rPr>
              <a:t>чел.)</a:t>
            </a:r>
          </a:p>
          <a:p>
            <a:pPr algn="ctr"/>
            <a:r>
              <a:rPr lang="ru-RU" sz="2000" b="1" dirty="0" err="1" smtClean="0"/>
              <a:t>СибГУ</a:t>
            </a:r>
            <a:r>
              <a:rPr lang="ru-RU" sz="2000" b="1" dirty="0" smtClean="0"/>
              <a:t> </a:t>
            </a:r>
            <a:r>
              <a:rPr lang="ru-RU" sz="2000" b="1" dirty="0"/>
              <a:t>им. М.Ф. </a:t>
            </a:r>
            <a:r>
              <a:rPr lang="ru-RU" sz="2000" b="1" dirty="0" err="1"/>
              <a:t>Решетнева</a:t>
            </a:r>
            <a:r>
              <a:rPr lang="ru-RU" sz="2000" b="1" dirty="0"/>
              <a:t> </a:t>
            </a:r>
            <a:r>
              <a:rPr lang="ru-RU" sz="2000" b="1" dirty="0" smtClean="0"/>
              <a:t>(100)</a:t>
            </a:r>
            <a:endParaRPr lang="ru-RU" sz="2000" b="1" dirty="0"/>
          </a:p>
        </p:txBody>
      </p:sp>
      <p:sp>
        <p:nvSpPr>
          <p:cNvPr id="22" name="TextBox 21"/>
          <p:cNvSpPr txBox="1"/>
          <p:nvPr/>
        </p:nvSpPr>
        <p:spPr>
          <a:xfrm rot="10959050" flipH="1" flipV="1">
            <a:off x="1506287" y="4004039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45 слот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 rot="10959050" flipH="1" flipV="1">
            <a:off x="3732723" y="4088958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46 слот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 rot="10959050" flipH="1" flipV="1">
            <a:off x="6669205" y="4018486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47 слот</a:t>
            </a:r>
            <a:endParaRPr lang="ru-RU" b="1" dirty="0"/>
          </a:p>
        </p:txBody>
      </p:sp>
      <p:sp>
        <p:nvSpPr>
          <p:cNvPr id="25" name="TextBox 24"/>
          <p:cNvSpPr txBox="1"/>
          <p:nvPr/>
        </p:nvSpPr>
        <p:spPr>
          <a:xfrm rot="10959050" flipH="1" flipV="1">
            <a:off x="9238875" y="4017317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48 слот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 rot="10959050" flipH="1" flipV="1">
            <a:off x="11588588" y="4129035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49 слот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219507"/>
              </p:ext>
            </p:extLst>
          </p:nvPr>
        </p:nvGraphicFramePr>
        <p:xfrm>
          <a:off x="803984" y="5455873"/>
          <a:ext cx="11520924" cy="164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3071"/>
                <a:gridCol w="3340665"/>
                <a:gridCol w="1774611"/>
                <a:gridCol w="4905959"/>
                <a:gridCol w="986618"/>
              </a:tblGrid>
              <a:tr h="235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112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13:28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110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103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Мира, 110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13:30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Мира, 108 (перекресток)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131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Мира, 108 (перекресток)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13:32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 Х ул. Дзержинского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119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 Х ул. Дзержинского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13:34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 Х ул. Диктатуры Пролетариата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138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 Х ул. Диктатуры Пролетариата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13:36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Мира, памятник Андрею Поздееву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115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40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zerskih\Desktop\Расположение зрителей на карте\Заготовки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9" y="2091100"/>
            <a:ext cx="11694099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509153" y="5406410"/>
            <a:ext cx="1209734" cy="7575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ru-RU" sz="1500" dirty="0"/>
              <a:t>СЦЕНА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542530" y="5070192"/>
            <a:ext cx="17434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4723280" y="5120003"/>
            <a:ext cx="2394154" cy="49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3930928" y="5347180"/>
            <a:ext cx="1310546" cy="4056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5291877" y="5381898"/>
            <a:ext cx="2559351" cy="76947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7851228" y="5458845"/>
            <a:ext cx="2522482" cy="453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44580" y="5634061"/>
            <a:ext cx="2506648" cy="74481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err="1"/>
              <a:t>СибУП</a:t>
            </a:r>
            <a:r>
              <a:rPr lang="ru-RU" sz="2000" b="1" dirty="0"/>
              <a:t> </a:t>
            </a:r>
          </a:p>
          <a:p>
            <a:r>
              <a:rPr lang="ru-RU" sz="2000" b="1" dirty="0"/>
              <a:t>(200 чел.)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0" y="3865573"/>
            <a:ext cx="2437280" cy="74481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КГМУ </a:t>
            </a:r>
          </a:p>
          <a:p>
            <a:r>
              <a:rPr lang="ru-RU" sz="2000" b="1" dirty="0"/>
              <a:t>(200 чел.)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75692" y="3968027"/>
            <a:ext cx="1979229" cy="105259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err="1"/>
              <a:t>СибГУ</a:t>
            </a:r>
            <a:r>
              <a:rPr lang="ru-RU" sz="2000" b="1" dirty="0"/>
              <a:t> </a:t>
            </a:r>
            <a:r>
              <a:rPr lang="ru-RU" sz="2000" b="1" dirty="0" err="1" smtClean="0"/>
              <a:t>им.Решетнева</a:t>
            </a:r>
            <a:endParaRPr lang="ru-RU" sz="2000" b="1" dirty="0"/>
          </a:p>
          <a:p>
            <a:r>
              <a:rPr lang="ru-RU" sz="2000" b="1" dirty="0"/>
              <a:t>(200 чел.)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23280" y="3911359"/>
            <a:ext cx="2386527" cy="744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СФУ</a:t>
            </a:r>
          </a:p>
          <a:p>
            <a:r>
              <a:rPr lang="ru-RU" sz="2000" b="1" dirty="0"/>
              <a:t>(200 чел.)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8432" y="3830726"/>
            <a:ext cx="2007568" cy="744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КИЖТ_ИГУПС </a:t>
            </a:r>
          </a:p>
          <a:p>
            <a:r>
              <a:rPr lang="ru-RU" sz="2000" b="1" dirty="0"/>
              <a:t>(200 чел.)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863056" y="5658064"/>
            <a:ext cx="1310546" cy="7448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КГПУ </a:t>
            </a:r>
          </a:p>
          <a:p>
            <a:r>
              <a:rPr lang="ru-RU" sz="2000" b="1" dirty="0"/>
              <a:t>(200 чел.)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36133" y="5658063"/>
            <a:ext cx="2237577" cy="744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err="1"/>
              <a:t>КрасГАУ</a:t>
            </a:r>
            <a:r>
              <a:rPr lang="ru-RU" sz="2000" b="1" dirty="0"/>
              <a:t> </a:t>
            </a:r>
          </a:p>
          <a:p>
            <a:r>
              <a:rPr lang="ru-RU" sz="2000" b="1" dirty="0"/>
              <a:t>(200 чел.)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86296" y="5347181"/>
            <a:ext cx="1822857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1590" y="5504177"/>
            <a:ext cx="1937564" cy="6524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700" b="1" dirty="0" err="1"/>
              <a:t>СибЮИ</a:t>
            </a:r>
            <a:r>
              <a:rPr lang="ru-RU" sz="1700" b="1" dirty="0"/>
              <a:t> (100 чел</a:t>
            </a:r>
            <a:r>
              <a:rPr lang="ru-RU" sz="1700" b="1" dirty="0" smtClean="0"/>
              <a:t>.)</a:t>
            </a:r>
          </a:p>
          <a:p>
            <a:r>
              <a:rPr lang="ru-RU" sz="1700" b="1" dirty="0" err="1" smtClean="0"/>
              <a:t>Сиб</a:t>
            </a:r>
            <a:r>
              <a:rPr lang="ru-RU" sz="1700" b="1" dirty="0" smtClean="0"/>
              <a:t> ГИИ ( 50 чел.)</a:t>
            </a:r>
            <a:endParaRPr lang="ru-RU" sz="1700" b="1" dirty="0"/>
          </a:p>
        </p:txBody>
      </p:sp>
      <p:graphicFrame>
        <p:nvGraphicFramePr>
          <p:cNvPr id="2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984144"/>
              </p:ext>
            </p:extLst>
          </p:nvPr>
        </p:nvGraphicFramePr>
        <p:xfrm>
          <a:off x="609225" y="453596"/>
          <a:ext cx="11516197" cy="178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051"/>
                <a:gridCol w="5669146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Высшие учебные заведения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Центрального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ГУО 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Ермолаев К.Ю +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МАУ «СШОР по дзюдо»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Расстояние: 770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1994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cxnSp>
        <p:nvCxnSpPr>
          <p:cNvPr id="15" name="Прямая соединительная линия 14"/>
          <p:cNvCxnSpPr/>
          <p:nvPr/>
        </p:nvCxnSpPr>
        <p:spPr>
          <a:xfrm>
            <a:off x="10373710" y="5504177"/>
            <a:ext cx="1371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448862" y="5658064"/>
            <a:ext cx="1558760" cy="646331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Гимназия №2</a:t>
            </a:r>
          </a:p>
          <a:p>
            <a:r>
              <a:rPr lang="ru-RU" b="1" dirty="0" smtClean="0"/>
              <a:t>100</a:t>
            </a:r>
            <a:endParaRPr lang="ru-RU" b="1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943133" y="5169681"/>
            <a:ext cx="28021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399953" y="4211200"/>
            <a:ext cx="2414251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Гимназия № 2 344 чел</a:t>
            </a:r>
            <a:endParaRPr lang="ru-RU" b="1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7275692" y="5169681"/>
            <a:ext cx="183677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286000" y="5070192"/>
            <a:ext cx="2437280" cy="498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5-конечная звезда 25"/>
          <p:cNvSpPr/>
          <p:nvPr/>
        </p:nvSpPr>
        <p:spPr>
          <a:xfrm>
            <a:off x="542530" y="5040908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2942570" y="5020623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10956552" y="5137780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6597904" y="5054470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9399953" y="5120003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 rot="10959050" flipH="1" flipV="1">
            <a:off x="550548" y="4746067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49 слот</a:t>
            </a:r>
            <a:endParaRPr lang="ru-RU" b="1" dirty="0"/>
          </a:p>
        </p:txBody>
      </p:sp>
      <p:sp>
        <p:nvSpPr>
          <p:cNvPr id="35" name="TextBox 34"/>
          <p:cNvSpPr txBox="1"/>
          <p:nvPr/>
        </p:nvSpPr>
        <p:spPr>
          <a:xfrm rot="10959050" flipH="1" flipV="1">
            <a:off x="3122038" y="4678479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50 слот</a:t>
            </a:r>
            <a:endParaRPr lang="ru-RU" b="1" dirty="0"/>
          </a:p>
        </p:txBody>
      </p:sp>
      <p:sp>
        <p:nvSpPr>
          <p:cNvPr id="36" name="TextBox 35"/>
          <p:cNvSpPr txBox="1"/>
          <p:nvPr/>
        </p:nvSpPr>
        <p:spPr>
          <a:xfrm rot="10959050" flipH="1" flipV="1">
            <a:off x="5784942" y="4737491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51 слот</a:t>
            </a:r>
            <a:endParaRPr lang="ru-RU" b="1" dirty="0"/>
          </a:p>
        </p:txBody>
      </p:sp>
      <p:sp>
        <p:nvSpPr>
          <p:cNvPr id="38" name="TextBox 37"/>
          <p:cNvSpPr txBox="1"/>
          <p:nvPr/>
        </p:nvSpPr>
        <p:spPr>
          <a:xfrm rot="10959050" flipH="1" flipV="1">
            <a:off x="9579422" y="4798272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52 слот</a:t>
            </a:r>
            <a:endParaRPr lang="ru-RU" b="1" dirty="0"/>
          </a:p>
        </p:txBody>
      </p:sp>
      <p:sp>
        <p:nvSpPr>
          <p:cNvPr id="43" name="TextBox 42"/>
          <p:cNvSpPr txBox="1"/>
          <p:nvPr/>
        </p:nvSpPr>
        <p:spPr>
          <a:xfrm rot="10959050" flipH="1" flipV="1">
            <a:off x="10964570" y="4856243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53 слот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924897"/>
              </p:ext>
            </p:extLst>
          </p:nvPr>
        </p:nvGraphicFramePr>
        <p:xfrm>
          <a:off x="693566" y="6569957"/>
          <a:ext cx="11572121" cy="164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5351"/>
                <a:gridCol w="3355511"/>
                <a:gridCol w="2198979"/>
                <a:gridCol w="4511279"/>
                <a:gridCol w="99100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Пр-т Мира Х ул. Диктатуры Пролетариата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13:36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памятник Андрею Поздееву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памятник Андрею Поздееву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13:38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71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71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13:40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82 (СибГУ)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82 (СибГУ)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13:42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61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61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13:44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57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1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ozerskih\Desktop\Расположение зрителей на карте\Заготовки\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29" y="2146735"/>
            <a:ext cx="11830368" cy="64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 flipV="1">
            <a:off x="957368" y="4195733"/>
            <a:ext cx="1486779" cy="178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2444147" y="4231439"/>
            <a:ext cx="148678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956995" y="4548572"/>
            <a:ext cx="31251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930925" y="4548572"/>
            <a:ext cx="156257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493499" y="4548572"/>
            <a:ext cx="12097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442908" y="4642767"/>
            <a:ext cx="535531" cy="217405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b="1" dirty="0" err="1"/>
              <a:t>Красмаш</a:t>
            </a:r>
            <a:r>
              <a:rPr lang="ru-RU" b="1" dirty="0"/>
              <a:t> (100 чел.)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10568" y="4677826"/>
            <a:ext cx="781752" cy="1966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700" b="1" dirty="0"/>
              <a:t>завод цветных металлов 100 чел.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57368" y="4692508"/>
            <a:ext cx="2973558" cy="1360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Ленинский  район необходимо добрать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300 чел.</a:t>
            </a:r>
          </a:p>
          <a:p>
            <a:endParaRPr lang="ru-RU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291486" y="2577468"/>
            <a:ext cx="781752" cy="155606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700" b="1" dirty="0" err="1"/>
              <a:t>Фармколледж</a:t>
            </a:r>
            <a:r>
              <a:rPr lang="ru-RU" sz="1700" b="1" dirty="0"/>
              <a:t> (150 ч.)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70472" y="2577468"/>
            <a:ext cx="1034130" cy="15198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700" b="1" dirty="0"/>
              <a:t>ККОР</a:t>
            </a:r>
          </a:p>
          <a:p>
            <a:r>
              <a:rPr lang="ru-RU" sz="1700" b="1" dirty="0"/>
              <a:t>(200 чел.)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6703234" y="4593157"/>
            <a:ext cx="1171066" cy="70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9021891" y="4639241"/>
            <a:ext cx="1155874" cy="70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1340549" y="4654481"/>
            <a:ext cx="1043570" cy="70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7874300" y="4623638"/>
            <a:ext cx="1147591" cy="7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10177765" y="4654481"/>
            <a:ext cx="1162784" cy="70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900968" y="4771533"/>
            <a:ext cx="781752" cy="246925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700" b="1" dirty="0"/>
              <a:t>завод синтетического каучука (100 чел.)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931031" y="4776408"/>
            <a:ext cx="1043363" cy="23695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700" b="1" dirty="0"/>
              <a:t>«Красноярский техникум социальных технологий»  (100 чел.)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082763" y="4907951"/>
            <a:ext cx="1043363" cy="219641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700" b="1" dirty="0"/>
              <a:t>«Красноярский медицинский техникум» (100 чел</a:t>
            </a:r>
            <a:r>
              <a:rPr lang="ru-RU" sz="1700" dirty="0"/>
              <a:t>.)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279756" y="4812705"/>
            <a:ext cx="781752" cy="22916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700" b="1" dirty="0"/>
              <a:t>Войсковая часть 3476 </a:t>
            </a:r>
            <a:r>
              <a:rPr lang="ru-RU" sz="1700" b="1" dirty="0" err="1"/>
              <a:t>Росгвардии</a:t>
            </a:r>
            <a:r>
              <a:rPr lang="ru-RU" sz="1700" b="1" dirty="0"/>
              <a:t> (100 чел.)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1474535" y="4824295"/>
            <a:ext cx="781752" cy="199252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700" b="1" dirty="0"/>
              <a:t>Совет ветеранов  (100 чел</a:t>
            </a:r>
            <a:r>
              <a:rPr lang="ru-RU" sz="1700" b="1" dirty="0" smtClean="0"/>
              <a:t>.) </a:t>
            </a:r>
            <a:endParaRPr lang="ru-RU" sz="1700" b="1" dirty="0"/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3930928" y="4231440"/>
            <a:ext cx="2167438" cy="892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6098367" y="4235903"/>
            <a:ext cx="2117035" cy="133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10279756" y="4235903"/>
            <a:ext cx="1985332" cy="133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8215402" y="4255210"/>
            <a:ext cx="2064355" cy="70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005848" y="3355502"/>
            <a:ext cx="1945182" cy="65248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700" b="1" dirty="0"/>
              <a:t>КИВТ (СГУВТ)</a:t>
            </a:r>
          </a:p>
          <a:p>
            <a:r>
              <a:rPr lang="ru-RU" sz="1700" b="1" dirty="0"/>
              <a:t>(250 чел.) 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0087010" y="2365280"/>
            <a:ext cx="2157962" cy="1698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700" b="1" dirty="0" smtClean="0"/>
              <a:t>«ККРИТ» - 30 чел., КТПС -150 чел. , ККИ им. </a:t>
            </a:r>
            <a:r>
              <a:rPr lang="ru-RU" sz="1700" b="1" dirty="0" err="1" smtClean="0"/>
              <a:t>Радкевича</a:t>
            </a:r>
            <a:r>
              <a:rPr lang="ru-RU" sz="1700" b="1" dirty="0" smtClean="0"/>
              <a:t> - 60 чел., Дом ребёнка № 3 - 10 чел.</a:t>
            </a:r>
            <a:br>
              <a:rPr lang="ru-RU" sz="1700" b="1" dirty="0" smtClean="0"/>
            </a:br>
            <a:r>
              <a:rPr lang="ru-RU" sz="1700" b="1" dirty="0" smtClean="0"/>
              <a:t> </a:t>
            </a:r>
            <a:r>
              <a:rPr lang="ru-RU" sz="1700" b="1" dirty="0"/>
              <a:t>(250 чел.) </a:t>
            </a:r>
            <a:endParaRPr lang="ru-RU" sz="1700" b="1" dirty="0" smtClean="0"/>
          </a:p>
        </p:txBody>
      </p:sp>
      <p:sp>
        <p:nvSpPr>
          <p:cNvPr id="88" name="TextBox 87"/>
          <p:cNvSpPr txBox="1"/>
          <p:nvPr/>
        </p:nvSpPr>
        <p:spPr>
          <a:xfrm>
            <a:off x="6101444" y="2240248"/>
            <a:ext cx="1904748" cy="18528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600" b="1" dirty="0"/>
              <a:t>СШОР «Енисей </a:t>
            </a:r>
            <a:r>
              <a:rPr lang="ru-RU" sz="1600" b="1" dirty="0" smtClean="0"/>
              <a:t>СТМ»-100 чел., «КЦСОН» - 50 чел., «МКУ» ТСЖ- 10 чел.,  Совет ветеранов  - 90 чел., </a:t>
            </a:r>
            <a:r>
              <a:rPr lang="ru-RU" sz="1600" b="1" dirty="0"/>
              <a:t>(250 чел.)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118294" y="2895481"/>
            <a:ext cx="1928937" cy="117570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700" b="1" dirty="0" smtClean="0"/>
              <a:t>«КСТ» - 240 чел.,   УЗСН </a:t>
            </a:r>
            <a:r>
              <a:rPr lang="ru-RU" sz="1700" b="1" dirty="0" err="1" smtClean="0"/>
              <a:t>админист</a:t>
            </a:r>
            <a:r>
              <a:rPr lang="ru-RU" sz="1700" b="1" dirty="0" smtClean="0"/>
              <a:t>. района  - 10 чел., (250 </a:t>
            </a:r>
            <a:r>
              <a:rPr lang="ru-RU" sz="1700" b="1" dirty="0"/>
              <a:t>чел</a:t>
            </a:r>
            <a:r>
              <a:rPr lang="ru-RU" sz="1700" b="1" dirty="0" smtClean="0"/>
              <a:t>.)</a:t>
            </a:r>
            <a:endParaRPr lang="ru-RU" sz="1700" b="1" dirty="0"/>
          </a:p>
        </p:txBody>
      </p:sp>
      <p:sp>
        <p:nvSpPr>
          <p:cNvPr id="33" name="5-конечная звезда 32"/>
          <p:cNvSpPr/>
          <p:nvPr/>
        </p:nvSpPr>
        <p:spPr>
          <a:xfrm>
            <a:off x="1712215" y="4204659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3778802" y="4204658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6531784" y="4235903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5-конечная звезда 39"/>
          <p:cNvSpPr/>
          <p:nvPr/>
        </p:nvSpPr>
        <p:spPr>
          <a:xfrm>
            <a:off x="9261544" y="4235902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5-конечная звезда 40"/>
          <p:cNvSpPr/>
          <p:nvPr/>
        </p:nvSpPr>
        <p:spPr>
          <a:xfrm>
            <a:off x="12084837" y="4283849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2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765429"/>
              </p:ext>
            </p:extLst>
          </p:nvPr>
        </p:nvGraphicFramePr>
        <p:xfrm>
          <a:off x="655510" y="181749"/>
          <a:ext cx="11516197" cy="178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051"/>
                <a:gridCol w="5669146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  <a:tr h="13228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Центрального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Ленинского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Кировского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МАУ «СШОР «Здоровый мир»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Расстояние: 610 м.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2350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 rot="10959050" flipH="1" flipV="1">
            <a:off x="2031370" y="4349508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54 слот</a:t>
            </a:r>
            <a:endParaRPr lang="ru-RU" b="1" dirty="0"/>
          </a:p>
        </p:txBody>
      </p:sp>
      <p:sp>
        <p:nvSpPr>
          <p:cNvPr id="44" name="TextBox 43"/>
          <p:cNvSpPr txBox="1"/>
          <p:nvPr/>
        </p:nvSpPr>
        <p:spPr>
          <a:xfrm rot="10959050" flipH="1" flipV="1">
            <a:off x="4129721" y="4280167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55 слот</a:t>
            </a:r>
            <a:endParaRPr lang="ru-RU" b="1" dirty="0"/>
          </a:p>
        </p:txBody>
      </p:sp>
      <p:sp>
        <p:nvSpPr>
          <p:cNvPr id="46" name="TextBox 45"/>
          <p:cNvSpPr txBox="1"/>
          <p:nvPr/>
        </p:nvSpPr>
        <p:spPr>
          <a:xfrm rot="10959050" flipH="1" flipV="1">
            <a:off x="6889888" y="4295180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56 слот</a:t>
            </a:r>
            <a:endParaRPr lang="ru-RU" b="1" dirty="0"/>
          </a:p>
        </p:txBody>
      </p:sp>
      <p:sp>
        <p:nvSpPr>
          <p:cNvPr id="47" name="TextBox 46"/>
          <p:cNvSpPr txBox="1"/>
          <p:nvPr/>
        </p:nvSpPr>
        <p:spPr>
          <a:xfrm rot="10959050" flipH="1" flipV="1">
            <a:off x="9598812" y="4307450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57 слот</a:t>
            </a:r>
            <a:endParaRPr lang="ru-RU" b="1" dirty="0"/>
          </a:p>
        </p:txBody>
      </p:sp>
      <p:sp>
        <p:nvSpPr>
          <p:cNvPr id="49" name="TextBox 48"/>
          <p:cNvSpPr txBox="1"/>
          <p:nvPr/>
        </p:nvSpPr>
        <p:spPr>
          <a:xfrm rot="10959050" flipH="1" flipV="1">
            <a:off x="11174009" y="4323396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58 слот</a:t>
            </a:r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008208"/>
              </p:ext>
            </p:extLst>
          </p:nvPr>
        </p:nvGraphicFramePr>
        <p:xfrm>
          <a:off x="639157" y="7277469"/>
          <a:ext cx="11718912" cy="164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888"/>
                <a:gridCol w="3398075"/>
                <a:gridCol w="1463308"/>
                <a:gridCol w="5332068"/>
                <a:gridCol w="100357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Пр-т Мира, 57 (перекресток)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13:46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(ост. Дом быта)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(ост. Дом быта)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13:48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Х ул. Сурикова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 Х ул. Сурикова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13:50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Мира, 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140 м.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Мира, 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13:52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 Х ул.  Парижской Коммуны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158 м.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58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 Х ул.  Парижской Коммуны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13:54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Пр-т Мира, 34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 м.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76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zerskih\Desktop\Расположение зрителей на карте\Заготовки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1" y="2179509"/>
            <a:ext cx="11794910" cy="665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36574" y="4683412"/>
            <a:ext cx="3344757" cy="90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36575" y="4413490"/>
            <a:ext cx="263907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981331" y="4692422"/>
            <a:ext cx="3225958" cy="1351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275653" y="4413490"/>
            <a:ext cx="1310546" cy="122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9223514" y="4460219"/>
            <a:ext cx="2419469" cy="3542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433248" y="4741564"/>
            <a:ext cx="1209734" cy="35627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032598" y="4446913"/>
            <a:ext cx="2190916" cy="266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586199" y="4413491"/>
            <a:ext cx="2459461" cy="244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207290" y="4705938"/>
            <a:ext cx="3225958" cy="356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10029" y="5068092"/>
            <a:ext cx="3197848" cy="437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Гимназия № 16  (385 чел.)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6184" y="3474047"/>
            <a:ext cx="2318658" cy="38779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700" b="1" dirty="0"/>
              <a:t>СШ № 27 (294чел.)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492720" y="2551345"/>
            <a:ext cx="781752" cy="15198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700" b="1" dirty="0" err="1"/>
              <a:t>ККТЭКиП</a:t>
            </a:r>
            <a:endParaRPr lang="ru-RU" sz="1700" b="1" dirty="0"/>
          </a:p>
          <a:p>
            <a:r>
              <a:rPr lang="ru-RU" sz="1700" b="1" dirty="0"/>
              <a:t>(100 чел.)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235385" y="5061304"/>
            <a:ext cx="2731540" cy="43704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 err="1"/>
              <a:t>СпбГУГА</a:t>
            </a:r>
            <a:r>
              <a:rPr lang="ru-RU" sz="2000" b="1" dirty="0"/>
              <a:t> (200чел.)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41837" y="5302746"/>
            <a:ext cx="2989790" cy="437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КТТПП (200 чел.)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647239" y="4982817"/>
            <a:ext cx="781752" cy="158928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vert="vert270" wrap="square" lIns="128016" tIns="64008" rIns="128016" bIns="64008" rtlCol="0">
            <a:spAutoFit/>
          </a:bodyPr>
          <a:lstStyle/>
          <a:p>
            <a:r>
              <a:rPr lang="ru-RU" sz="1700" b="1" dirty="0"/>
              <a:t>КЮТ (50 чел.)</a:t>
            </a:r>
          </a:p>
          <a:p>
            <a:r>
              <a:rPr lang="ru-RU" sz="1700" b="1" dirty="0"/>
              <a:t>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707006" y="3430958"/>
            <a:ext cx="2217846" cy="43704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2000" b="1" dirty="0"/>
              <a:t>КИМТ (200чел.)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099451" y="3474047"/>
            <a:ext cx="2017289" cy="387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700" b="1" dirty="0" err="1"/>
              <a:t>ККСУиП</a:t>
            </a:r>
            <a:r>
              <a:rPr lang="ru-RU" sz="1700" b="1" dirty="0"/>
              <a:t> (150 чел.)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324325" y="3311291"/>
            <a:ext cx="2217846" cy="91409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700" b="1" dirty="0"/>
              <a:t>Многофункциональный Центр </a:t>
            </a:r>
            <a:r>
              <a:rPr lang="ru-RU" sz="1700" b="1" dirty="0" err="1"/>
              <a:t>ПКСиГ</a:t>
            </a:r>
            <a:r>
              <a:rPr lang="ru-RU" sz="1700" b="1" dirty="0"/>
              <a:t> (100чел.) </a:t>
            </a:r>
          </a:p>
        </p:txBody>
      </p:sp>
      <p:graphicFrame>
        <p:nvGraphicFramePr>
          <p:cNvPr id="2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674328"/>
              </p:ext>
            </p:extLst>
          </p:nvPr>
        </p:nvGraphicFramePr>
        <p:xfrm>
          <a:off x="609225" y="453596"/>
          <a:ext cx="11516197" cy="178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051"/>
                <a:gridCol w="5669146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Центрального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Советского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МАУ «СШОР по греко-римской борьбе»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Расстояние: 600 м.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1679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25" name="5-конечная звезда 24"/>
          <p:cNvSpPr/>
          <p:nvPr/>
        </p:nvSpPr>
        <p:spPr>
          <a:xfrm>
            <a:off x="465125" y="4359097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2542483" y="4336571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4380165" y="4360134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5968229" y="4360134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/>
          <p:cNvSpPr/>
          <p:nvPr/>
        </p:nvSpPr>
        <p:spPr>
          <a:xfrm>
            <a:off x="8212942" y="4411682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10285239" y="4407826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 rot="10959050" flipH="1" flipV="1">
            <a:off x="864202" y="4426350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58 слот</a:t>
            </a:r>
            <a:endParaRPr lang="ru-RU" b="1" dirty="0"/>
          </a:p>
        </p:txBody>
      </p:sp>
      <p:sp>
        <p:nvSpPr>
          <p:cNvPr id="34" name="TextBox 33"/>
          <p:cNvSpPr txBox="1"/>
          <p:nvPr/>
        </p:nvSpPr>
        <p:spPr>
          <a:xfrm rot="10959050" flipH="1" flipV="1">
            <a:off x="2893401" y="4426349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59слот</a:t>
            </a:r>
            <a:endParaRPr lang="ru-RU" b="1" dirty="0"/>
          </a:p>
        </p:txBody>
      </p:sp>
      <p:sp>
        <p:nvSpPr>
          <p:cNvPr id="35" name="TextBox 34"/>
          <p:cNvSpPr txBox="1"/>
          <p:nvPr/>
        </p:nvSpPr>
        <p:spPr>
          <a:xfrm rot="10959050" flipH="1" flipV="1">
            <a:off x="4715024" y="4385478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60 слот</a:t>
            </a:r>
            <a:endParaRPr lang="ru-RU" b="1" dirty="0"/>
          </a:p>
        </p:txBody>
      </p:sp>
      <p:sp>
        <p:nvSpPr>
          <p:cNvPr id="36" name="TextBox 35"/>
          <p:cNvSpPr txBox="1"/>
          <p:nvPr/>
        </p:nvSpPr>
        <p:spPr>
          <a:xfrm rot="10959050" flipH="1" flipV="1">
            <a:off x="6319148" y="4448078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61 слот</a:t>
            </a:r>
            <a:endParaRPr lang="ru-RU" b="1" dirty="0"/>
          </a:p>
        </p:txBody>
      </p:sp>
      <p:sp>
        <p:nvSpPr>
          <p:cNvPr id="37" name="TextBox 36"/>
          <p:cNvSpPr txBox="1"/>
          <p:nvPr/>
        </p:nvSpPr>
        <p:spPr>
          <a:xfrm rot="10959050" flipH="1" flipV="1">
            <a:off x="8209466" y="4798151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62 слот</a:t>
            </a:r>
            <a:endParaRPr lang="ru-RU" b="1" dirty="0"/>
          </a:p>
        </p:txBody>
      </p:sp>
      <p:sp>
        <p:nvSpPr>
          <p:cNvPr id="38" name="TextBox 37"/>
          <p:cNvSpPr txBox="1"/>
          <p:nvPr/>
        </p:nvSpPr>
        <p:spPr>
          <a:xfrm rot="10959050" flipH="1" flipV="1">
            <a:off x="10638988" y="4460285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63 слот</a:t>
            </a:r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405551"/>
              </p:ext>
            </p:extLst>
          </p:nvPr>
        </p:nvGraphicFramePr>
        <p:xfrm>
          <a:off x="513990" y="6572103"/>
          <a:ext cx="11733861" cy="192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2555"/>
                <a:gridCol w="3402409"/>
                <a:gridCol w="1615004"/>
                <a:gridCol w="5189040"/>
                <a:gridCol w="1004853"/>
              </a:tblGrid>
              <a:tr h="151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Х ул.  Парижской Коммуны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13:54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34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34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13:56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30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30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13:58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Х ул.  9 Января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Х ул.  9 Января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14:00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15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120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15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14:02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7а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113 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Мира, 7а (перекресток)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14:04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Пр-т Мира (Триумфальная арка)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150 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5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zerskih\Desktop\Расположение зрителей на карте\Заготовки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1" y="1977887"/>
            <a:ext cx="11803698" cy="67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158618" y="4598978"/>
            <a:ext cx="342758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196385" y="4094922"/>
            <a:ext cx="342758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96385" y="3474047"/>
            <a:ext cx="3389813" cy="38779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700" b="1" dirty="0" err="1"/>
              <a:t>Красспорт</a:t>
            </a:r>
            <a:r>
              <a:rPr lang="ru-RU" sz="1700" b="1" dirty="0"/>
              <a:t> (200 чел.)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96385" y="4699789"/>
            <a:ext cx="3389813" cy="38779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700" b="1" dirty="0" err="1"/>
              <a:t>Красспорт</a:t>
            </a:r>
            <a:r>
              <a:rPr lang="ru-RU" sz="1700" b="1" dirty="0"/>
              <a:t> (200 чел.)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090255" y="4778355"/>
            <a:ext cx="146615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6556409" y="3474047"/>
            <a:ext cx="1759804" cy="130431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316213" y="3474047"/>
            <a:ext cx="352839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090255" y="4148353"/>
            <a:ext cx="146615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6556408" y="2870685"/>
            <a:ext cx="1759804" cy="130431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8316211" y="2900492"/>
            <a:ext cx="352839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олилиния 15"/>
          <p:cNvSpPr/>
          <p:nvPr/>
        </p:nvSpPr>
        <p:spPr>
          <a:xfrm>
            <a:off x="5181600" y="3672841"/>
            <a:ext cx="6614160" cy="1767840"/>
          </a:xfrm>
          <a:custGeom>
            <a:avLst/>
            <a:gdLst>
              <a:gd name="connsiteX0" fmla="*/ 0 w 4724400"/>
              <a:gd name="connsiteY0" fmla="*/ 925286 h 1262743"/>
              <a:gd name="connsiteX1" fmla="*/ 1066800 w 4724400"/>
              <a:gd name="connsiteY1" fmla="*/ 925286 h 1262743"/>
              <a:gd name="connsiteX2" fmla="*/ 2286000 w 4724400"/>
              <a:gd name="connsiteY2" fmla="*/ 0 h 1262743"/>
              <a:gd name="connsiteX3" fmla="*/ 4724400 w 4724400"/>
              <a:gd name="connsiteY3" fmla="*/ 43543 h 1262743"/>
              <a:gd name="connsiteX4" fmla="*/ 4724400 w 4724400"/>
              <a:gd name="connsiteY4" fmla="*/ 315686 h 1262743"/>
              <a:gd name="connsiteX5" fmla="*/ 2394857 w 4724400"/>
              <a:gd name="connsiteY5" fmla="*/ 261257 h 1262743"/>
              <a:gd name="connsiteX6" fmla="*/ 1121228 w 4724400"/>
              <a:gd name="connsiteY6" fmla="*/ 1262743 h 1262743"/>
              <a:gd name="connsiteX7" fmla="*/ 10886 w 4724400"/>
              <a:gd name="connsiteY7" fmla="*/ 1251857 h 1262743"/>
              <a:gd name="connsiteX8" fmla="*/ 0 w 4724400"/>
              <a:gd name="connsiteY8" fmla="*/ 925286 h 126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4400" h="1262743">
                <a:moveTo>
                  <a:pt x="0" y="925286"/>
                </a:moveTo>
                <a:lnTo>
                  <a:pt x="1066800" y="925286"/>
                </a:lnTo>
                <a:lnTo>
                  <a:pt x="2286000" y="0"/>
                </a:lnTo>
                <a:lnTo>
                  <a:pt x="4724400" y="43543"/>
                </a:lnTo>
                <a:lnTo>
                  <a:pt x="4724400" y="315686"/>
                </a:lnTo>
                <a:lnTo>
                  <a:pt x="2394857" y="261257"/>
                </a:lnTo>
                <a:lnTo>
                  <a:pt x="1121228" y="1262743"/>
                </a:lnTo>
                <a:lnTo>
                  <a:pt x="10886" y="1251857"/>
                </a:lnTo>
                <a:lnTo>
                  <a:pt x="0" y="925286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ru-RU" dirty="0" err="1" smtClean="0"/>
              <a:t>Красспорт</a:t>
            </a:r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r>
              <a:rPr lang="ru-RU" dirty="0" smtClean="0"/>
              <a:t>400 чел.</a:t>
            </a:r>
            <a:endParaRPr lang="ru-RU" dirty="0"/>
          </a:p>
        </p:txBody>
      </p:sp>
      <p:sp>
        <p:nvSpPr>
          <p:cNvPr id="38" name="Полилиния 37"/>
          <p:cNvSpPr/>
          <p:nvPr/>
        </p:nvSpPr>
        <p:spPr>
          <a:xfrm>
            <a:off x="5009131" y="2276724"/>
            <a:ext cx="6614160" cy="1767840"/>
          </a:xfrm>
          <a:custGeom>
            <a:avLst/>
            <a:gdLst>
              <a:gd name="connsiteX0" fmla="*/ 0 w 4724400"/>
              <a:gd name="connsiteY0" fmla="*/ 925286 h 1262743"/>
              <a:gd name="connsiteX1" fmla="*/ 1066800 w 4724400"/>
              <a:gd name="connsiteY1" fmla="*/ 925286 h 1262743"/>
              <a:gd name="connsiteX2" fmla="*/ 2286000 w 4724400"/>
              <a:gd name="connsiteY2" fmla="*/ 0 h 1262743"/>
              <a:gd name="connsiteX3" fmla="*/ 4724400 w 4724400"/>
              <a:gd name="connsiteY3" fmla="*/ 43543 h 1262743"/>
              <a:gd name="connsiteX4" fmla="*/ 4724400 w 4724400"/>
              <a:gd name="connsiteY4" fmla="*/ 315686 h 1262743"/>
              <a:gd name="connsiteX5" fmla="*/ 2394857 w 4724400"/>
              <a:gd name="connsiteY5" fmla="*/ 261257 h 1262743"/>
              <a:gd name="connsiteX6" fmla="*/ 1121228 w 4724400"/>
              <a:gd name="connsiteY6" fmla="*/ 1262743 h 1262743"/>
              <a:gd name="connsiteX7" fmla="*/ 10886 w 4724400"/>
              <a:gd name="connsiteY7" fmla="*/ 1251857 h 1262743"/>
              <a:gd name="connsiteX8" fmla="*/ 0 w 4724400"/>
              <a:gd name="connsiteY8" fmla="*/ 925286 h 126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4400" h="1262743">
                <a:moveTo>
                  <a:pt x="0" y="925286"/>
                </a:moveTo>
                <a:lnTo>
                  <a:pt x="1066800" y="925286"/>
                </a:lnTo>
                <a:lnTo>
                  <a:pt x="2286000" y="0"/>
                </a:lnTo>
                <a:lnTo>
                  <a:pt x="4724400" y="43543"/>
                </a:lnTo>
                <a:lnTo>
                  <a:pt x="4724400" y="315686"/>
                </a:lnTo>
                <a:lnTo>
                  <a:pt x="2394857" y="261257"/>
                </a:lnTo>
                <a:lnTo>
                  <a:pt x="1121228" y="1262743"/>
                </a:lnTo>
                <a:lnTo>
                  <a:pt x="10886" y="1251857"/>
                </a:lnTo>
                <a:lnTo>
                  <a:pt x="0" y="925286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r>
              <a:rPr lang="ru-RU" dirty="0" smtClean="0"/>
              <a:t>                                           </a:t>
            </a:r>
            <a:r>
              <a:rPr lang="ru-RU" dirty="0" err="1" smtClean="0"/>
              <a:t>Красспорт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400 чел.                                </a:t>
            </a:r>
            <a:endParaRPr lang="ru-RU" dirty="0"/>
          </a:p>
        </p:txBody>
      </p:sp>
      <p:graphicFrame>
        <p:nvGraphicFramePr>
          <p:cNvPr id="1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3665521"/>
              </p:ext>
            </p:extLst>
          </p:nvPr>
        </p:nvGraphicFramePr>
        <p:xfrm>
          <a:off x="609225" y="453596"/>
          <a:ext cx="11516197" cy="178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051"/>
                <a:gridCol w="5669146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  <a:tr h="1095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Красспорт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Алекберов Р.З.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Овчинников Ю.А.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Расстояние: 330 м.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1200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17" name="5-конечная звезда 16"/>
          <p:cNvSpPr/>
          <p:nvPr/>
        </p:nvSpPr>
        <p:spPr>
          <a:xfrm>
            <a:off x="3904082" y="4209920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7733372" y="3300626"/>
            <a:ext cx="342900" cy="346841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 rot="10959050" flipH="1" flipV="1">
            <a:off x="4255000" y="4207264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64 слот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 rot="10959050" flipH="1" flipV="1">
            <a:off x="8084291" y="3183025"/>
            <a:ext cx="9763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65 слот</a:t>
            </a: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644104"/>
              </p:ext>
            </p:extLst>
          </p:nvPr>
        </p:nvGraphicFramePr>
        <p:xfrm>
          <a:off x="528436" y="7890989"/>
          <a:ext cx="11803698" cy="841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664"/>
                <a:gridCol w="3422660"/>
                <a:gridCol w="1845212"/>
                <a:gridCol w="4493172"/>
                <a:gridCol w="151699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Пр-т Мира (Триумфальная арка)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14:06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Площадь Мира, памятник Резанову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140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Площадь Мира, памятник Резанову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14:08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Вантовый мост (лестничный подъем)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125 м.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4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2779343"/>
              </p:ext>
            </p:extLst>
          </p:nvPr>
        </p:nvGraphicFramePr>
        <p:xfrm>
          <a:off x="609225" y="453596"/>
          <a:ext cx="11516197" cy="2084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051"/>
                <a:gridCol w="5669146"/>
              </a:tblGrid>
              <a:tr h="42672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Ответственные за привлечение</a:t>
                      </a:r>
                      <a:r>
                        <a:rPr lang="ru-RU" sz="1700" baseline="0" dirty="0" smtClean="0"/>
                        <a:t> зрителей в Парк </a:t>
                      </a:r>
                      <a:r>
                        <a:rPr lang="en-US" sz="1700" baseline="0" dirty="0" smtClean="0"/>
                        <a:t>U 2019</a:t>
                      </a:r>
                      <a:r>
                        <a:rPr lang="ru-RU" sz="1700" baseline="0" dirty="0" smtClean="0"/>
                        <a:t>:</a:t>
                      </a:r>
                      <a:endParaRPr lang="ru-RU" sz="17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Характеристики зоны ответственности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  <a:tr h="13228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Управление молодежной политики администрации города Красноярска по списку 1000 чел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Красспорт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(500 чел.)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Ответственный: Озерских А.Ю.+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Атылина И.Н.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Расстояние: Финальная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точка (70 слот)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чел.: 1500</a:t>
                      </a:r>
                      <a:endParaRPr lang="ru-RU" sz="2000" dirty="0"/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cxnSp>
        <p:nvCxnSpPr>
          <p:cNvPr id="16" name="Прямая соединительная линия 15"/>
          <p:cNvCxnSpPr/>
          <p:nvPr/>
        </p:nvCxnSpPr>
        <p:spPr>
          <a:xfrm>
            <a:off x="7173314" y="3736428"/>
            <a:ext cx="236476" cy="178738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ozerskih\Desktop\УНИВЕРСИАДА 2019\2 зрители U-2019\Расположение зрителей на карте\Заготовки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6" y="2944539"/>
            <a:ext cx="11618363" cy="605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5-конечная звезда 20"/>
          <p:cNvSpPr/>
          <p:nvPr/>
        </p:nvSpPr>
        <p:spPr>
          <a:xfrm>
            <a:off x="655909" y="7047497"/>
            <a:ext cx="425669" cy="4364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5699233" y="6088273"/>
            <a:ext cx="425669" cy="4364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11025352" y="4661650"/>
            <a:ext cx="425669" cy="4364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879256" y="7544579"/>
            <a:ext cx="2017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Слот 68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4903071" y="6568855"/>
            <a:ext cx="2017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Слот 69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1077904" y="5228460"/>
            <a:ext cx="1122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Слот 70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10442028" y="3736428"/>
            <a:ext cx="1008993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Сцена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016356" y="4162097"/>
            <a:ext cx="646386" cy="1219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dirty="0" err="1" smtClean="0"/>
              <a:t>Красспорт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1555218" y="3949262"/>
            <a:ext cx="357351" cy="93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УМП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318325"/>
              </p:ext>
            </p:extLst>
          </p:nvPr>
        </p:nvGraphicFramePr>
        <p:xfrm>
          <a:off x="575917" y="2944539"/>
          <a:ext cx="9009517" cy="1933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1229"/>
                <a:gridCol w="2612445"/>
                <a:gridCol w="2149057"/>
                <a:gridCol w="2790497"/>
                <a:gridCol w="1056289"/>
              </a:tblGrid>
              <a:tr h="4058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старта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Время прибытия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Адрес финиша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Вантовый мост (середина)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14:14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Вантовый мост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120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Вантовый мост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14:16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Вантовый мост (конец моста)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180 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Вантовый мост (конец моста)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14:18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Этнодеревня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180 м.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1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фон.JPG">
            <a:extLst>
              <a:ext uri="{FF2B5EF4-FFF2-40B4-BE49-F238E27FC236}">
                <a16:creationId xmlns="" xmlns:a16="http://schemas.microsoft.com/office/drawing/2014/main" id="{CCF30DE0-CAD9-4D4E-ACC2-F32CA0BC8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" y="4"/>
            <a:ext cx="12801600" cy="9601200"/>
          </a:xfrm>
          <a:prstGeom prst="rect">
            <a:avLst/>
          </a:prstGeom>
        </p:spPr>
      </p:pic>
      <p:pic>
        <p:nvPicPr>
          <p:cNvPr id="4" name="Рисунок 3" descr="1.JPG">
            <a:extLst>
              <a:ext uri="{FF2B5EF4-FFF2-40B4-BE49-F238E27FC236}">
                <a16:creationId xmlns="" xmlns:a16="http://schemas.microsoft.com/office/drawing/2014/main" id="{D9F74363-0257-4EA1-937B-FD0F3CD61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"/>
            <a:ext cx="1865871" cy="9601196"/>
          </a:xfrm>
          <a:prstGeom prst="rect">
            <a:avLst/>
          </a:prstGeom>
        </p:spPr>
      </p:pic>
      <p:pic>
        <p:nvPicPr>
          <p:cNvPr id="5" name="Содержимое 3" descr="герб.JPG">
            <a:extLst>
              <a:ext uri="{FF2B5EF4-FFF2-40B4-BE49-F238E27FC236}">
                <a16:creationId xmlns="" xmlns:a16="http://schemas.microsoft.com/office/drawing/2014/main" id="{F5A1E199-A7C8-4602-894F-28BAB6B72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"/>
            <a:ext cx="1843065" cy="2624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1544" y="415016"/>
            <a:ext cx="7740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maks\Desktop\универсиада 2019\IMG_423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0" y="3271236"/>
            <a:ext cx="10119359" cy="56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9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фон.JPG">
            <a:extLst>
              <a:ext uri="{FF2B5EF4-FFF2-40B4-BE49-F238E27FC236}">
                <a16:creationId xmlns="" xmlns:a16="http://schemas.microsoft.com/office/drawing/2014/main" id="{CCF30DE0-CAD9-4D4E-ACC2-F32CA0BC8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" y="4"/>
            <a:ext cx="12801600" cy="9601200"/>
          </a:xfrm>
          <a:prstGeom prst="rect">
            <a:avLst/>
          </a:prstGeom>
        </p:spPr>
      </p:pic>
      <p:pic>
        <p:nvPicPr>
          <p:cNvPr id="4" name="Рисунок 3" descr="1.JPG">
            <a:extLst>
              <a:ext uri="{FF2B5EF4-FFF2-40B4-BE49-F238E27FC236}">
                <a16:creationId xmlns="" xmlns:a16="http://schemas.microsoft.com/office/drawing/2014/main" id="{D9F74363-0257-4EA1-937B-FD0F3CD61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"/>
            <a:ext cx="1865871" cy="9601196"/>
          </a:xfrm>
          <a:prstGeom prst="rect">
            <a:avLst/>
          </a:prstGeom>
        </p:spPr>
      </p:pic>
      <p:pic>
        <p:nvPicPr>
          <p:cNvPr id="5" name="Содержимое 3" descr="герб.JPG">
            <a:extLst>
              <a:ext uri="{FF2B5EF4-FFF2-40B4-BE49-F238E27FC236}">
                <a16:creationId xmlns="" xmlns:a16="http://schemas.microsoft.com/office/drawing/2014/main" id="{F5A1E199-A7C8-4602-894F-28BAB6B72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"/>
            <a:ext cx="1843065" cy="2624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8344" y="457199"/>
            <a:ext cx="9285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библиотека СФУ (пр-т Свободный)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8344" y="2147145"/>
            <a:ext cx="8655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11:00 - 12:00 – концертная программа с выступлениями творческих коллективов, приветственные слова почетных гостей;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12:00 – старт первого этапа Эстафеты огня.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maks\Desktop\универсиада 2019\IMG_423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71" y="3963027"/>
            <a:ext cx="6258920" cy="387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ks\Desktop\bTpQK9iocI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44" y="4987784"/>
            <a:ext cx="4788919" cy="428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00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09" y="511177"/>
            <a:ext cx="11041381" cy="86651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Стартовая площадка огня (СФУ)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3232" y="8132932"/>
            <a:ext cx="11843766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Металлорамка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2.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Факелоносец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3. Сцена; 4. Временное перекрытие проезжей части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фанбарьерами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стара эстафеты; 5. Кортеж; 6. Фотозона; 7. Площадка для СМИ; 8. Бригада МЧС, Скорая помощь; 9. Площадка для СМИ; 10. Вход в зону концертной программы ОРГКОМИТЕТА и СМИ; 11. Парковка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VIP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12. Биотуалеты; 13. Машина с видеокамерой (кран)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3" y="1317150"/>
            <a:ext cx="11515344" cy="6477381"/>
          </a:xfrm>
        </p:spPr>
      </p:pic>
    </p:spTree>
    <p:extLst>
      <p:ext uri="{BB962C8B-B14F-4D97-AF65-F5344CB8AC3E}">
        <p14:creationId xmlns:p14="http://schemas.microsoft.com/office/powerpoint/2010/main" val="418456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0935123" cy="7445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Стартовая площадка огня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" y="1706880"/>
            <a:ext cx="11721159" cy="6144768"/>
          </a:xfrm>
        </p:spPr>
      </p:pic>
      <p:sp>
        <p:nvSpPr>
          <p:cNvPr id="5" name="Прямоугольник 4"/>
          <p:cNvSpPr/>
          <p:nvPr/>
        </p:nvSpPr>
        <p:spPr>
          <a:xfrm>
            <a:off x="560832" y="7985760"/>
            <a:ext cx="11721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Металлорамка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2.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Факелоносец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3. Сцена; 4. Временное перекрытие проезжей части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фанбарьерами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стара эстафеты; 5. Кортеж; 6. Фотозона; 7. Площадка для СМИ; 8. Бригада МЧС, Скорая помощь; 9. Площадка для СМИ; 10. Вход в зону концертной программы ОРГКОМИТЕТА и СМИ; 11. Парковка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VIP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12. Биотуалеты; 13. Машина с видеокамерой (кран)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3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фон.JPG">
            <a:extLst>
              <a:ext uri="{FF2B5EF4-FFF2-40B4-BE49-F238E27FC236}">
                <a16:creationId xmlns="" xmlns:a16="http://schemas.microsoft.com/office/drawing/2014/main" id="{CCF30DE0-CAD9-4D4E-ACC2-F32CA0BC8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" y="4"/>
            <a:ext cx="12801600" cy="9601200"/>
          </a:xfrm>
          <a:prstGeom prst="rect">
            <a:avLst/>
          </a:prstGeom>
        </p:spPr>
      </p:pic>
      <p:pic>
        <p:nvPicPr>
          <p:cNvPr id="4" name="Рисунок 3" descr="1.JPG">
            <a:extLst>
              <a:ext uri="{FF2B5EF4-FFF2-40B4-BE49-F238E27FC236}">
                <a16:creationId xmlns="" xmlns:a16="http://schemas.microsoft.com/office/drawing/2014/main" id="{D9F74363-0257-4EA1-937B-FD0F3CD61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"/>
            <a:ext cx="1865871" cy="9601196"/>
          </a:xfrm>
          <a:prstGeom prst="rect">
            <a:avLst/>
          </a:prstGeom>
        </p:spPr>
      </p:pic>
      <p:pic>
        <p:nvPicPr>
          <p:cNvPr id="5" name="Содержимое 3" descr="герб.JPG">
            <a:extLst>
              <a:ext uri="{FF2B5EF4-FFF2-40B4-BE49-F238E27FC236}">
                <a16:creationId xmlns="" xmlns:a16="http://schemas.microsoft.com/office/drawing/2014/main" id="{F5A1E199-A7C8-4602-894F-28BAB6B72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"/>
            <a:ext cx="1843065" cy="2624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8346" y="485255"/>
            <a:ext cx="9009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маршрут Эстафеты огня.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50 – памятник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Андрею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Поздееву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(пр-т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8346" y="2147672"/>
            <a:ext cx="9396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12:50 -13:50 – концертная программа с выступлениями творческих коллективов для зрителей, продолжение этапов Эстафеты огня.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maks\Desktop\универсиада 2019\IMG_422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80" y="3532667"/>
            <a:ext cx="8453378" cy="518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01" y="6053959"/>
            <a:ext cx="3674921" cy="3421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8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09" y="291721"/>
            <a:ext cx="11041380" cy="80555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Промежуточная точка Эстафеты огня</a:t>
            </a:r>
            <a:endParaRPr lang="ru-RU" sz="4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" y="1278574"/>
            <a:ext cx="11777472" cy="6938834"/>
          </a:xfrm>
        </p:spPr>
      </p:pic>
      <p:sp>
        <p:nvSpPr>
          <p:cNvPr id="5" name="Прямоугольник 4"/>
          <p:cNvSpPr/>
          <p:nvPr/>
        </p:nvSpPr>
        <p:spPr>
          <a:xfrm>
            <a:off x="402335" y="8217408"/>
            <a:ext cx="11777472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Металлорамка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2.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Факелоносец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3. Сцена; 4. Временное перекрытие проезжей части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фанбарьерами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стара эстафеты; 5. Кортеж; 6. Биотуалеты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302" y="257909"/>
            <a:ext cx="10933938" cy="71745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Промежуточная точка Эстафеты огня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" y="975360"/>
            <a:ext cx="12051393" cy="7000520"/>
          </a:xfrm>
        </p:spPr>
      </p:pic>
      <p:sp>
        <p:nvSpPr>
          <p:cNvPr id="10" name="Прямоугольник 9"/>
          <p:cNvSpPr/>
          <p:nvPr/>
        </p:nvSpPr>
        <p:spPr>
          <a:xfrm>
            <a:off x="451104" y="8193024"/>
            <a:ext cx="12051393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Металлорамка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2.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Факелоносец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3. Сцена; 4. Временное перекрытие проезжей части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фанбарьерами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стара эстафеты; 5. Кортеж; 6. Биотуалеты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4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фон.JPG">
            <a:extLst>
              <a:ext uri="{FF2B5EF4-FFF2-40B4-BE49-F238E27FC236}">
                <a16:creationId xmlns="" xmlns:a16="http://schemas.microsoft.com/office/drawing/2014/main" id="{CCF30DE0-CAD9-4D4E-ACC2-F32CA0BC8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" y="4"/>
            <a:ext cx="12801600" cy="9601200"/>
          </a:xfrm>
          <a:prstGeom prst="rect">
            <a:avLst/>
          </a:prstGeom>
        </p:spPr>
      </p:pic>
      <p:pic>
        <p:nvPicPr>
          <p:cNvPr id="4" name="Рисунок 3" descr="1.JPG">
            <a:extLst>
              <a:ext uri="{FF2B5EF4-FFF2-40B4-BE49-F238E27FC236}">
                <a16:creationId xmlns="" xmlns:a16="http://schemas.microsoft.com/office/drawing/2014/main" id="{D9F74363-0257-4EA1-937B-FD0F3CD61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"/>
            <a:ext cx="1865871" cy="9601196"/>
          </a:xfrm>
          <a:prstGeom prst="rect">
            <a:avLst/>
          </a:prstGeom>
        </p:spPr>
      </p:pic>
      <p:pic>
        <p:nvPicPr>
          <p:cNvPr id="5" name="Содержимое 3" descr="герб.JPG">
            <a:extLst>
              <a:ext uri="{FF2B5EF4-FFF2-40B4-BE49-F238E27FC236}">
                <a16:creationId xmlns="" xmlns:a16="http://schemas.microsoft.com/office/drawing/2014/main" id="{F5A1E199-A7C8-4602-894F-28BAB6B72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"/>
            <a:ext cx="1843065" cy="2624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8345" y="518893"/>
            <a:ext cx="9437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маршрут Эстафеты огня.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70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Этнодеревня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(о.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Татышев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8345" y="1532321"/>
            <a:ext cx="9947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14:19 – завершение маршрута Эстафеты огня, зажжение городской чаши огня зимней Универсиады-2019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13.40 начало концертной программы с выступлениями творческих коллективов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14.40 окончание мероприятия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366" y="3572256"/>
            <a:ext cx="8876700" cy="586033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9" y="5139986"/>
            <a:ext cx="3694359" cy="429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4101</TotalTime>
  <Words>3435</Words>
  <Application>Microsoft Office PowerPoint</Application>
  <PresentationFormat>A3 (297x420 мм)</PresentationFormat>
  <Paragraphs>870</Paragraphs>
  <Slides>29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Стартовая площадка огня (СФУ) </vt:lpstr>
      <vt:lpstr>Стартовая площадка огня </vt:lpstr>
      <vt:lpstr>Презентация PowerPoint</vt:lpstr>
      <vt:lpstr>Промежуточная точка Эстафеты огня</vt:lpstr>
      <vt:lpstr>Промежуточная точка Эстафеты огня</vt:lpstr>
      <vt:lpstr>Презентация PowerPoint</vt:lpstr>
      <vt:lpstr>Оформление этапа передачи огня</vt:lpstr>
      <vt:lpstr>Состав кортежа Эстафеты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регенерации г.Енисейска</dc:title>
  <dc:creator>Anton Shatalov</dc:creator>
  <cp:lastModifiedBy>Москаленко Наталья Александровна</cp:lastModifiedBy>
  <cp:revision>377</cp:revision>
  <cp:lastPrinted>2019-02-18T09:02:44Z</cp:lastPrinted>
  <dcterms:created xsi:type="dcterms:W3CDTF">2016-12-21T07:20:48Z</dcterms:created>
  <dcterms:modified xsi:type="dcterms:W3CDTF">2019-02-19T08:54:13Z</dcterms:modified>
</cp:coreProperties>
</file>